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62" r:id="rId2"/>
    <p:sldId id="266" r:id="rId3"/>
    <p:sldId id="273" r:id="rId4"/>
    <p:sldId id="274" r:id="rId5"/>
    <p:sldId id="276" r:id="rId6"/>
    <p:sldId id="277" r:id="rId7"/>
    <p:sldId id="282" r:id="rId8"/>
    <p:sldId id="283" r:id="rId9"/>
    <p:sldId id="285" r:id="rId10"/>
    <p:sldId id="280" r:id="rId11"/>
    <p:sldId id="287" r:id="rId12"/>
    <p:sldId id="288" r:id="rId13"/>
    <p:sldId id="289" r:id="rId14"/>
    <p:sldId id="286" r:id="rId15"/>
    <p:sldId id="290" r:id="rId16"/>
    <p:sldId id="291" r:id="rId17"/>
    <p:sldId id="292" r:id="rId18"/>
    <p:sldId id="293" r:id="rId19"/>
    <p:sldId id="294" r:id="rId20"/>
    <p:sldId id="295" r:id="rId21"/>
    <p:sldId id="296" r:id="rId22"/>
    <p:sldId id="284" r:id="rId23"/>
    <p:sldId id="297" r:id="rId24"/>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79" d="100"/>
          <a:sy n="79" d="100"/>
        </p:scale>
        <p:origin x="85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n-NZ"/>
          </a:p>
        </p:txBody>
      </p:sp>
      <p:sp>
        <p:nvSpPr>
          <p:cNvPr id="3" name="Subtítulo 2"/>
          <p:cNvSpPr>
            <a:spLocks noGrp="1"/>
          </p:cNvSpPr>
          <p:nvPr>
            <p:ph type="subTitle" idx="1"/>
          </p:nvPr>
        </p:nvSpPr>
        <p:spPr>
          <a:xfrm>
            <a:off x="1524000" y="3602038"/>
            <a:ext cx="9144000" cy="1655762"/>
          </a:xfrm>
        </p:spPr>
        <p:txBody>
          <a:bodyPr/>
          <a:lstStyle>
            <a:lvl1pPr marL="0" indent="0" algn="ctr">
              <a:buNone/>
              <a:defRPr sz="2400"/>
            </a:lvl1pPr>
            <a:lvl2pPr marL="457182" indent="0" algn="ctr">
              <a:buNone/>
              <a:defRPr sz="2000"/>
            </a:lvl2pPr>
            <a:lvl3pPr marL="914363" indent="0" algn="ctr">
              <a:buNone/>
              <a:defRPr sz="1800"/>
            </a:lvl3pPr>
            <a:lvl4pPr marL="1371545" indent="0" algn="ctr">
              <a:buNone/>
              <a:defRPr sz="1600"/>
            </a:lvl4pPr>
            <a:lvl5pPr marL="1828727" indent="0" algn="ctr">
              <a:buNone/>
              <a:defRPr sz="1600"/>
            </a:lvl5pPr>
            <a:lvl6pPr marL="2285909" indent="0" algn="ctr">
              <a:buNone/>
              <a:defRPr sz="1600"/>
            </a:lvl6pPr>
            <a:lvl7pPr marL="2743090" indent="0" algn="ctr">
              <a:buNone/>
              <a:defRPr sz="1600"/>
            </a:lvl7pPr>
            <a:lvl8pPr marL="3200272" indent="0" algn="ctr">
              <a:buNone/>
              <a:defRPr sz="1600"/>
            </a:lvl8pPr>
            <a:lvl9pPr marL="3657454" indent="0" algn="ctr">
              <a:buNone/>
              <a:defRPr sz="1600"/>
            </a:lvl9pPr>
          </a:lstStyle>
          <a:p>
            <a:r>
              <a:rPr lang="es-ES"/>
              <a:t>Haga clic para editar el estilo de subtítulo del patrón</a:t>
            </a:r>
            <a:endParaRPr lang="en-NZ"/>
          </a:p>
        </p:txBody>
      </p:sp>
      <p:sp>
        <p:nvSpPr>
          <p:cNvPr id="4" name="Marcador de fecha 3"/>
          <p:cNvSpPr>
            <a:spLocks noGrp="1"/>
          </p:cNvSpPr>
          <p:nvPr>
            <p:ph type="dt" sz="half" idx="10"/>
          </p:nvPr>
        </p:nvSpPr>
        <p:spPr/>
        <p:txBody>
          <a:bodyPr/>
          <a:lstStyle/>
          <a:p>
            <a:fld id="{D68FCC37-BBE2-44C1-9674-096B2B6FE25F}" type="datetimeFigureOut">
              <a:rPr lang="en-NZ" smtClean="0"/>
              <a:t>3/03/2025</a:t>
            </a:fld>
            <a:endParaRPr lang="en-NZ"/>
          </a:p>
        </p:txBody>
      </p:sp>
      <p:sp>
        <p:nvSpPr>
          <p:cNvPr id="5" name="Marcador de pie de página 4"/>
          <p:cNvSpPr>
            <a:spLocks noGrp="1"/>
          </p:cNvSpPr>
          <p:nvPr>
            <p:ph type="ftr" sz="quarter" idx="11"/>
          </p:nvPr>
        </p:nvSpPr>
        <p:spPr/>
        <p:txBody>
          <a:bodyPr/>
          <a:lstStyle/>
          <a:p>
            <a:endParaRPr lang="en-NZ"/>
          </a:p>
        </p:txBody>
      </p:sp>
      <p:sp>
        <p:nvSpPr>
          <p:cNvPr id="6" name="Marcador de número de diapositiva 5"/>
          <p:cNvSpPr>
            <a:spLocks noGrp="1"/>
          </p:cNvSpPr>
          <p:nvPr>
            <p:ph type="sldNum" sz="quarter" idx="12"/>
          </p:nvPr>
        </p:nvSpPr>
        <p:spPr/>
        <p:txBody>
          <a:bodyPr/>
          <a:lstStyle/>
          <a:p>
            <a:fld id="{1E14A00D-5B4F-4178-AF44-E490E53DDC2F}" type="slidenum">
              <a:rPr lang="en-NZ" smtClean="0"/>
              <a:t>‹Nº›</a:t>
            </a:fld>
            <a:endParaRPr lang="en-NZ"/>
          </a:p>
        </p:txBody>
      </p:sp>
    </p:spTree>
    <p:extLst>
      <p:ext uri="{BB962C8B-B14F-4D97-AF65-F5344CB8AC3E}">
        <p14:creationId xmlns:p14="http://schemas.microsoft.com/office/powerpoint/2010/main" val="35378250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n-NZ"/>
          </a:p>
        </p:txBody>
      </p:sp>
      <p:sp>
        <p:nvSpPr>
          <p:cNvPr id="3" name="Marcador de texto vertical 2"/>
          <p:cNvSpPr>
            <a:spLocks noGrp="1"/>
          </p:cNvSpPr>
          <p:nvPr>
            <p:ph type="body" orient="vert" idx="1"/>
          </p:nvPr>
        </p:nvSpPr>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NZ"/>
          </a:p>
        </p:txBody>
      </p:sp>
      <p:sp>
        <p:nvSpPr>
          <p:cNvPr id="4" name="Marcador de fecha 3"/>
          <p:cNvSpPr>
            <a:spLocks noGrp="1"/>
          </p:cNvSpPr>
          <p:nvPr>
            <p:ph type="dt" sz="half" idx="10"/>
          </p:nvPr>
        </p:nvSpPr>
        <p:spPr/>
        <p:txBody>
          <a:bodyPr/>
          <a:lstStyle/>
          <a:p>
            <a:fld id="{D68FCC37-BBE2-44C1-9674-096B2B6FE25F}" type="datetimeFigureOut">
              <a:rPr lang="en-NZ" smtClean="0"/>
              <a:t>3/03/2025</a:t>
            </a:fld>
            <a:endParaRPr lang="en-NZ"/>
          </a:p>
        </p:txBody>
      </p:sp>
      <p:sp>
        <p:nvSpPr>
          <p:cNvPr id="5" name="Marcador de pie de página 4"/>
          <p:cNvSpPr>
            <a:spLocks noGrp="1"/>
          </p:cNvSpPr>
          <p:nvPr>
            <p:ph type="ftr" sz="quarter" idx="11"/>
          </p:nvPr>
        </p:nvSpPr>
        <p:spPr/>
        <p:txBody>
          <a:bodyPr/>
          <a:lstStyle/>
          <a:p>
            <a:endParaRPr lang="en-NZ"/>
          </a:p>
        </p:txBody>
      </p:sp>
      <p:sp>
        <p:nvSpPr>
          <p:cNvPr id="6" name="Marcador de número de diapositiva 5"/>
          <p:cNvSpPr>
            <a:spLocks noGrp="1"/>
          </p:cNvSpPr>
          <p:nvPr>
            <p:ph type="sldNum" sz="quarter" idx="12"/>
          </p:nvPr>
        </p:nvSpPr>
        <p:spPr/>
        <p:txBody>
          <a:bodyPr/>
          <a:lstStyle/>
          <a:p>
            <a:fld id="{1E14A00D-5B4F-4178-AF44-E490E53DDC2F}" type="slidenum">
              <a:rPr lang="en-NZ" smtClean="0"/>
              <a:t>‹Nº›</a:t>
            </a:fld>
            <a:endParaRPr lang="en-NZ"/>
          </a:p>
        </p:txBody>
      </p:sp>
    </p:spTree>
    <p:extLst>
      <p:ext uri="{BB962C8B-B14F-4D97-AF65-F5344CB8AC3E}">
        <p14:creationId xmlns:p14="http://schemas.microsoft.com/office/powerpoint/2010/main" val="23796867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n-NZ"/>
          </a:p>
        </p:txBody>
      </p:sp>
      <p:sp>
        <p:nvSpPr>
          <p:cNvPr id="3" name="Marcador de texto vertical 2"/>
          <p:cNvSpPr>
            <a:spLocks noGrp="1"/>
          </p:cNvSpPr>
          <p:nvPr>
            <p:ph type="body" orient="vert" idx="1"/>
          </p:nvPr>
        </p:nvSpPr>
        <p:spPr>
          <a:xfrm>
            <a:off x="838200" y="365125"/>
            <a:ext cx="7734300" cy="5811838"/>
          </a:xfrm>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NZ"/>
          </a:p>
        </p:txBody>
      </p:sp>
      <p:sp>
        <p:nvSpPr>
          <p:cNvPr id="4" name="Marcador de fecha 3"/>
          <p:cNvSpPr>
            <a:spLocks noGrp="1"/>
          </p:cNvSpPr>
          <p:nvPr>
            <p:ph type="dt" sz="half" idx="10"/>
          </p:nvPr>
        </p:nvSpPr>
        <p:spPr/>
        <p:txBody>
          <a:bodyPr/>
          <a:lstStyle/>
          <a:p>
            <a:fld id="{D68FCC37-BBE2-44C1-9674-096B2B6FE25F}" type="datetimeFigureOut">
              <a:rPr lang="en-NZ" smtClean="0"/>
              <a:t>3/03/2025</a:t>
            </a:fld>
            <a:endParaRPr lang="en-NZ"/>
          </a:p>
        </p:txBody>
      </p:sp>
      <p:sp>
        <p:nvSpPr>
          <p:cNvPr id="5" name="Marcador de pie de página 4"/>
          <p:cNvSpPr>
            <a:spLocks noGrp="1"/>
          </p:cNvSpPr>
          <p:nvPr>
            <p:ph type="ftr" sz="quarter" idx="11"/>
          </p:nvPr>
        </p:nvSpPr>
        <p:spPr/>
        <p:txBody>
          <a:bodyPr/>
          <a:lstStyle/>
          <a:p>
            <a:endParaRPr lang="en-NZ"/>
          </a:p>
        </p:txBody>
      </p:sp>
      <p:sp>
        <p:nvSpPr>
          <p:cNvPr id="6" name="Marcador de número de diapositiva 5"/>
          <p:cNvSpPr>
            <a:spLocks noGrp="1"/>
          </p:cNvSpPr>
          <p:nvPr>
            <p:ph type="sldNum" sz="quarter" idx="12"/>
          </p:nvPr>
        </p:nvSpPr>
        <p:spPr/>
        <p:txBody>
          <a:bodyPr/>
          <a:lstStyle/>
          <a:p>
            <a:fld id="{1E14A00D-5B4F-4178-AF44-E490E53DDC2F}" type="slidenum">
              <a:rPr lang="en-NZ" smtClean="0"/>
              <a:t>‹Nº›</a:t>
            </a:fld>
            <a:endParaRPr lang="en-NZ"/>
          </a:p>
        </p:txBody>
      </p:sp>
    </p:spTree>
    <p:extLst>
      <p:ext uri="{BB962C8B-B14F-4D97-AF65-F5344CB8AC3E}">
        <p14:creationId xmlns:p14="http://schemas.microsoft.com/office/powerpoint/2010/main" val="24989865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n-NZ"/>
          </a:p>
        </p:txBody>
      </p:sp>
      <p:sp>
        <p:nvSpPr>
          <p:cNvPr id="3" name="Marcador de contenido 2"/>
          <p:cNvSpPr>
            <a:spLocks noGrp="1"/>
          </p:cNvSpPr>
          <p:nvPr>
            <p:ph idx="1"/>
          </p:nvPr>
        </p:nvSpPr>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NZ"/>
          </a:p>
        </p:txBody>
      </p:sp>
      <p:sp>
        <p:nvSpPr>
          <p:cNvPr id="4" name="Marcador de fecha 3"/>
          <p:cNvSpPr>
            <a:spLocks noGrp="1"/>
          </p:cNvSpPr>
          <p:nvPr>
            <p:ph type="dt" sz="half" idx="10"/>
          </p:nvPr>
        </p:nvSpPr>
        <p:spPr/>
        <p:txBody>
          <a:bodyPr/>
          <a:lstStyle/>
          <a:p>
            <a:fld id="{D68FCC37-BBE2-44C1-9674-096B2B6FE25F}" type="datetimeFigureOut">
              <a:rPr lang="en-NZ" smtClean="0"/>
              <a:t>3/03/2025</a:t>
            </a:fld>
            <a:endParaRPr lang="en-NZ"/>
          </a:p>
        </p:txBody>
      </p:sp>
      <p:sp>
        <p:nvSpPr>
          <p:cNvPr id="5" name="Marcador de pie de página 4"/>
          <p:cNvSpPr>
            <a:spLocks noGrp="1"/>
          </p:cNvSpPr>
          <p:nvPr>
            <p:ph type="ftr" sz="quarter" idx="11"/>
          </p:nvPr>
        </p:nvSpPr>
        <p:spPr/>
        <p:txBody>
          <a:bodyPr/>
          <a:lstStyle/>
          <a:p>
            <a:endParaRPr lang="en-NZ"/>
          </a:p>
        </p:txBody>
      </p:sp>
      <p:sp>
        <p:nvSpPr>
          <p:cNvPr id="6" name="Marcador de número de diapositiva 5"/>
          <p:cNvSpPr>
            <a:spLocks noGrp="1"/>
          </p:cNvSpPr>
          <p:nvPr>
            <p:ph type="sldNum" sz="quarter" idx="12"/>
          </p:nvPr>
        </p:nvSpPr>
        <p:spPr/>
        <p:txBody>
          <a:bodyPr/>
          <a:lstStyle/>
          <a:p>
            <a:fld id="{1E14A00D-5B4F-4178-AF44-E490E53DDC2F}" type="slidenum">
              <a:rPr lang="en-NZ" smtClean="0"/>
              <a:t>‹Nº›</a:t>
            </a:fld>
            <a:endParaRPr lang="en-NZ"/>
          </a:p>
        </p:txBody>
      </p:sp>
    </p:spTree>
    <p:extLst>
      <p:ext uri="{BB962C8B-B14F-4D97-AF65-F5344CB8AC3E}">
        <p14:creationId xmlns:p14="http://schemas.microsoft.com/office/powerpoint/2010/main" val="34768507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n-NZ"/>
          </a:p>
        </p:txBody>
      </p:sp>
      <p:sp>
        <p:nvSpPr>
          <p:cNvPr id="3" name="Marcador de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182" indent="0">
              <a:buNone/>
              <a:defRPr sz="2000">
                <a:solidFill>
                  <a:schemeClr val="tx1">
                    <a:tint val="75000"/>
                  </a:schemeClr>
                </a:solidFill>
              </a:defRPr>
            </a:lvl2pPr>
            <a:lvl3pPr marL="914363" indent="0">
              <a:buNone/>
              <a:defRPr sz="1800">
                <a:solidFill>
                  <a:schemeClr val="tx1">
                    <a:tint val="75000"/>
                  </a:schemeClr>
                </a:solidFill>
              </a:defRPr>
            </a:lvl3pPr>
            <a:lvl4pPr marL="1371545" indent="0">
              <a:buNone/>
              <a:defRPr sz="1600">
                <a:solidFill>
                  <a:schemeClr val="tx1">
                    <a:tint val="75000"/>
                  </a:schemeClr>
                </a:solidFill>
              </a:defRPr>
            </a:lvl4pPr>
            <a:lvl5pPr marL="1828727" indent="0">
              <a:buNone/>
              <a:defRPr sz="1600">
                <a:solidFill>
                  <a:schemeClr val="tx1">
                    <a:tint val="75000"/>
                  </a:schemeClr>
                </a:solidFill>
              </a:defRPr>
            </a:lvl5pPr>
            <a:lvl6pPr marL="2285909" indent="0">
              <a:buNone/>
              <a:defRPr sz="1600">
                <a:solidFill>
                  <a:schemeClr val="tx1">
                    <a:tint val="75000"/>
                  </a:schemeClr>
                </a:solidFill>
              </a:defRPr>
            </a:lvl6pPr>
            <a:lvl7pPr marL="2743090" indent="0">
              <a:buNone/>
              <a:defRPr sz="1600">
                <a:solidFill>
                  <a:schemeClr val="tx1">
                    <a:tint val="75000"/>
                  </a:schemeClr>
                </a:solidFill>
              </a:defRPr>
            </a:lvl7pPr>
            <a:lvl8pPr marL="3200272" indent="0">
              <a:buNone/>
              <a:defRPr sz="1600">
                <a:solidFill>
                  <a:schemeClr val="tx1">
                    <a:tint val="75000"/>
                  </a:schemeClr>
                </a:solidFill>
              </a:defRPr>
            </a:lvl8pPr>
            <a:lvl9pPr marL="3657454" indent="0">
              <a:buNone/>
              <a:defRPr sz="1600">
                <a:solidFill>
                  <a:schemeClr val="tx1">
                    <a:tint val="75000"/>
                  </a:schemeClr>
                </a:solidFill>
              </a:defRPr>
            </a:lvl9pPr>
          </a:lstStyle>
          <a:p>
            <a:pPr lvl="0"/>
            <a:r>
              <a:rPr lang="es-ES"/>
              <a:t>Editar el estilo de texto del patrón</a:t>
            </a:r>
          </a:p>
        </p:txBody>
      </p:sp>
      <p:sp>
        <p:nvSpPr>
          <p:cNvPr id="4" name="Marcador de fecha 3"/>
          <p:cNvSpPr>
            <a:spLocks noGrp="1"/>
          </p:cNvSpPr>
          <p:nvPr>
            <p:ph type="dt" sz="half" idx="10"/>
          </p:nvPr>
        </p:nvSpPr>
        <p:spPr/>
        <p:txBody>
          <a:bodyPr/>
          <a:lstStyle/>
          <a:p>
            <a:fld id="{D68FCC37-BBE2-44C1-9674-096B2B6FE25F}" type="datetimeFigureOut">
              <a:rPr lang="en-NZ" smtClean="0"/>
              <a:t>3/03/2025</a:t>
            </a:fld>
            <a:endParaRPr lang="en-NZ"/>
          </a:p>
        </p:txBody>
      </p:sp>
      <p:sp>
        <p:nvSpPr>
          <p:cNvPr id="5" name="Marcador de pie de página 4"/>
          <p:cNvSpPr>
            <a:spLocks noGrp="1"/>
          </p:cNvSpPr>
          <p:nvPr>
            <p:ph type="ftr" sz="quarter" idx="11"/>
          </p:nvPr>
        </p:nvSpPr>
        <p:spPr/>
        <p:txBody>
          <a:bodyPr/>
          <a:lstStyle/>
          <a:p>
            <a:endParaRPr lang="en-NZ"/>
          </a:p>
        </p:txBody>
      </p:sp>
      <p:sp>
        <p:nvSpPr>
          <p:cNvPr id="6" name="Marcador de número de diapositiva 5"/>
          <p:cNvSpPr>
            <a:spLocks noGrp="1"/>
          </p:cNvSpPr>
          <p:nvPr>
            <p:ph type="sldNum" sz="quarter" idx="12"/>
          </p:nvPr>
        </p:nvSpPr>
        <p:spPr/>
        <p:txBody>
          <a:bodyPr/>
          <a:lstStyle/>
          <a:p>
            <a:fld id="{1E14A00D-5B4F-4178-AF44-E490E53DDC2F}" type="slidenum">
              <a:rPr lang="en-NZ" smtClean="0"/>
              <a:t>‹Nº›</a:t>
            </a:fld>
            <a:endParaRPr lang="en-NZ"/>
          </a:p>
        </p:txBody>
      </p:sp>
    </p:spTree>
    <p:extLst>
      <p:ext uri="{BB962C8B-B14F-4D97-AF65-F5344CB8AC3E}">
        <p14:creationId xmlns:p14="http://schemas.microsoft.com/office/powerpoint/2010/main" val="3093223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n-NZ"/>
          </a:p>
        </p:txBody>
      </p:sp>
      <p:sp>
        <p:nvSpPr>
          <p:cNvPr id="3" name="Marcador de contenido 2"/>
          <p:cNvSpPr>
            <a:spLocks noGrp="1"/>
          </p:cNvSpPr>
          <p:nvPr>
            <p:ph sz="half" idx="1"/>
          </p:nvPr>
        </p:nvSpPr>
        <p:spPr>
          <a:xfrm>
            <a:off x="838200" y="1825625"/>
            <a:ext cx="5181600" cy="435133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NZ"/>
          </a:p>
        </p:txBody>
      </p:sp>
      <p:sp>
        <p:nvSpPr>
          <p:cNvPr id="4" name="Marcador de contenido 3"/>
          <p:cNvSpPr>
            <a:spLocks noGrp="1"/>
          </p:cNvSpPr>
          <p:nvPr>
            <p:ph sz="half" idx="2"/>
          </p:nvPr>
        </p:nvSpPr>
        <p:spPr>
          <a:xfrm>
            <a:off x="6172200" y="1825625"/>
            <a:ext cx="5181600" cy="435133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NZ"/>
          </a:p>
        </p:txBody>
      </p:sp>
      <p:sp>
        <p:nvSpPr>
          <p:cNvPr id="5" name="Marcador de fecha 4"/>
          <p:cNvSpPr>
            <a:spLocks noGrp="1"/>
          </p:cNvSpPr>
          <p:nvPr>
            <p:ph type="dt" sz="half" idx="10"/>
          </p:nvPr>
        </p:nvSpPr>
        <p:spPr/>
        <p:txBody>
          <a:bodyPr/>
          <a:lstStyle/>
          <a:p>
            <a:fld id="{D68FCC37-BBE2-44C1-9674-096B2B6FE25F}" type="datetimeFigureOut">
              <a:rPr lang="en-NZ" smtClean="0"/>
              <a:t>3/03/2025</a:t>
            </a:fld>
            <a:endParaRPr lang="en-NZ"/>
          </a:p>
        </p:txBody>
      </p:sp>
      <p:sp>
        <p:nvSpPr>
          <p:cNvPr id="6" name="Marcador de pie de página 5"/>
          <p:cNvSpPr>
            <a:spLocks noGrp="1"/>
          </p:cNvSpPr>
          <p:nvPr>
            <p:ph type="ftr" sz="quarter" idx="11"/>
          </p:nvPr>
        </p:nvSpPr>
        <p:spPr/>
        <p:txBody>
          <a:bodyPr/>
          <a:lstStyle/>
          <a:p>
            <a:endParaRPr lang="en-NZ"/>
          </a:p>
        </p:txBody>
      </p:sp>
      <p:sp>
        <p:nvSpPr>
          <p:cNvPr id="7" name="Marcador de número de diapositiva 6"/>
          <p:cNvSpPr>
            <a:spLocks noGrp="1"/>
          </p:cNvSpPr>
          <p:nvPr>
            <p:ph type="sldNum" sz="quarter" idx="12"/>
          </p:nvPr>
        </p:nvSpPr>
        <p:spPr/>
        <p:txBody>
          <a:bodyPr/>
          <a:lstStyle/>
          <a:p>
            <a:fld id="{1E14A00D-5B4F-4178-AF44-E490E53DDC2F}" type="slidenum">
              <a:rPr lang="en-NZ" smtClean="0"/>
              <a:t>‹Nº›</a:t>
            </a:fld>
            <a:endParaRPr lang="en-NZ"/>
          </a:p>
        </p:txBody>
      </p:sp>
    </p:spTree>
    <p:extLst>
      <p:ext uri="{BB962C8B-B14F-4D97-AF65-F5344CB8AC3E}">
        <p14:creationId xmlns:p14="http://schemas.microsoft.com/office/powerpoint/2010/main" val="13946592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es-ES"/>
              <a:t>Haga clic para modificar el estilo de título del patrón</a:t>
            </a:r>
            <a:endParaRPr lang="en-NZ"/>
          </a:p>
        </p:txBody>
      </p:sp>
      <p:sp>
        <p:nvSpPr>
          <p:cNvPr id="3" name="Marcador de texto 2"/>
          <p:cNvSpPr>
            <a:spLocks noGrp="1"/>
          </p:cNvSpPr>
          <p:nvPr>
            <p:ph type="body" idx="1"/>
          </p:nvPr>
        </p:nvSpPr>
        <p:spPr>
          <a:xfrm>
            <a:off x="839788" y="1681163"/>
            <a:ext cx="5157787" cy="823912"/>
          </a:xfrm>
        </p:spPr>
        <p:txBody>
          <a:bodyPr anchor="b"/>
          <a:lstStyle>
            <a:lvl1pPr marL="0" indent="0">
              <a:buNone/>
              <a:defRPr sz="2400" b="1"/>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s-ES"/>
              <a:t>Editar el estilo de texto del patrón</a:t>
            </a:r>
          </a:p>
        </p:txBody>
      </p:sp>
      <p:sp>
        <p:nvSpPr>
          <p:cNvPr id="4" name="Marcador de contenido 3"/>
          <p:cNvSpPr>
            <a:spLocks noGrp="1"/>
          </p:cNvSpPr>
          <p:nvPr>
            <p:ph sz="half" idx="2"/>
          </p:nvPr>
        </p:nvSpPr>
        <p:spPr>
          <a:xfrm>
            <a:off x="839788" y="2505075"/>
            <a:ext cx="5157787" cy="368458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NZ"/>
          </a:p>
        </p:txBody>
      </p:sp>
      <p:sp>
        <p:nvSpPr>
          <p:cNvPr id="5" name="Marcador de texto 4"/>
          <p:cNvSpPr>
            <a:spLocks noGrp="1"/>
          </p:cNvSpPr>
          <p:nvPr>
            <p:ph type="body" sz="quarter" idx="3"/>
          </p:nvPr>
        </p:nvSpPr>
        <p:spPr>
          <a:xfrm>
            <a:off x="6172200" y="1681163"/>
            <a:ext cx="5183188" cy="823912"/>
          </a:xfrm>
        </p:spPr>
        <p:txBody>
          <a:bodyPr anchor="b"/>
          <a:lstStyle>
            <a:lvl1pPr marL="0" indent="0">
              <a:buNone/>
              <a:defRPr sz="2400" b="1"/>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s-ES"/>
              <a:t>Editar el estilo de texto del patrón</a:t>
            </a:r>
          </a:p>
        </p:txBody>
      </p:sp>
      <p:sp>
        <p:nvSpPr>
          <p:cNvPr id="6" name="Marcador de contenido 5"/>
          <p:cNvSpPr>
            <a:spLocks noGrp="1"/>
          </p:cNvSpPr>
          <p:nvPr>
            <p:ph sz="quarter" idx="4"/>
          </p:nvPr>
        </p:nvSpPr>
        <p:spPr>
          <a:xfrm>
            <a:off x="6172200" y="2505075"/>
            <a:ext cx="5183188" cy="368458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NZ"/>
          </a:p>
        </p:txBody>
      </p:sp>
      <p:sp>
        <p:nvSpPr>
          <p:cNvPr id="7" name="Marcador de fecha 6"/>
          <p:cNvSpPr>
            <a:spLocks noGrp="1"/>
          </p:cNvSpPr>
          <p:nvPr>
            <p:ph type="dt" sz="half" idx="10"/>
          </p:nvPr>
        </p:nvSpPr>
        <p:spPr/>
        <p:txBody>
          <a:bodyPr/>
          <a:lstStyle/>
          <a:p>
            <a:fld id="{D68FCC37-BBE2-44C1-9674-096B2B6FE25F}" type="datetimeFigureOut">
              <a:rPr lang="en-NZ" smtClean="0"/>
              <a:t>3/03/2025</a:t>
            </a:fld>
            <a:endParaRPr lang="en-NZ"/>
          </a:p>
        </p:txBody>
      </p:sp>
      <p:sp>
        <p:nvSpPr>
          <p:cNvPr id="8" name="Marcador de pie de página 7"/>
          <p:cNvSpPr>
            <a:spLocks noGrp="1"/>
          </p:cNvSpPr>
          <p:nvPr>
            <p:ph type="ftr" sz="quarter" idx="11"/>
          </p:nvPr>
        </p:nvSpPr>
        <p:spPr/>
        <p:txBody>
          <a:bodyPr/>
          <a:lstStyle/>
          <a:p>
            <a:endParaRPr lang="en-NZ"/>
          </a:p>
        </p:txBody>
      </p:sp>
      <p:sp>
        <p:nvSpPr>
          <p:cNvPr id="9" name="Marcador de número de diapositiva 8"/>
          <p:cNvSpPr>
            <a:spLocks noGrp="1"/>
          </p:cNvSpPr>
          <p:nvPr>
            <p:ph type="sldNum" sz="quarter" idx="12"/>
          </p:nvPr>
        </p:nvSpPr>
        <p:spPr/>
        <p:txBody>
          <a:bodyPr/>
          <a:lstStyle/>
          <a:p>
            <a:fld id="{1E14A00D-5B4F-4178-AF44-E490E53DDC2F}" type="slidenum">
              <a:rPr lang="en-NZ" smtClean="0"/>
              <a:t>‹Nº›</a:t>
            </a:fld>
            <a:endParaRPr lang="en-NZ"/>
          </a:p>
        </p:txBody>
      </p:sp>
    </p:spTree>
    <p:extLst>
      <p:ext uri="{BB962C8B-B14F-4D97-AF65-F5344CB8AC3E}">
        <p14:creationId xmlns:p14="http://schemas.microsoft.com/office/powerpoint/2010/main" val="42073825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n-NZ"/>
          </a:p>
        </p:txBody>
      </p:sp>
      <p:sp>
        <p:nvSpPr>
          <p:cNvPr id="3" name="Marcador de fecha 2"/>
          <p:cNvSpPr>
            <a:spLocks noGrp="1"/>
          </p:cNvSpPr>
          <p:nvPr>
            <p:ph type="dt" sz="half" idx="10"/>
          </p:nvPr>
        </p:nvSpPr>
        <p:spPr/>
        <p:txBody>
          <a:bodyPr/>
          <a:lstStyle/>
          <a:p>
            <a:fld id="{D68FCC37-BBE2-44C1-9674-096B2B6FE25F}" type="datetimeFigureOut">
              <a:rPr lang="en-NZ" smtClean="0"/>
              <a:t>3/03/2025</a:t>
            </a:fld>
            <a:endParaRPr lang="en-NZ"/>
          </a:p>
        </p:txBody>
      </p:sp>
      <p:sp>
        <p:nvSpPr>
          <p:cNvPr id="4" name="Marcador de pie de página 3"/>
          <p:cNvSpPr>
            <a:spLocks noGrp="1"/>
          </p:cNvSpPr>
          <p:nvPr>
            <p:ph type="ftr" sz="quarter" idx="11"/>
          </p:nvPr>
        </p:nvSpPr>
        <p:spPr/>
        <p:txBody>
          <a:bodyPr/>
          <a:lstStyle/>
          <a:p>
            <a:endParaRPr lang="en-NZ"/>
          </a:p>
        </p:txBody>
      </p:sp>
      <p:sp>
        <p:nvSpPr>
          <p:cNvPr id="5" name="Marcador de número de diapositiva 4"/>
          <p:cNvSpPr>
            <a:spLocks noGrp="1"/>
          </p:cNvSpPr>
          <p:nvPr>
            <p:ph type="sldNum" sz="quarter" idx="12"/>
          </p:nvPr>
        </p:nvSpPr>
        <p:spPr/>
        <p:txBody>
          <a:bodyPr/>
          <a:lstStyle/>
          <a:p>
            <a:fld id="{1E14A00D-5B4F-4178-AF44-E490E53DDC2F}" type="slidenum">
              <a:rPr lang="en-NZ" smtClean="0"/>
              <a:t>‹Nº›</a:t>
            </a:fld>
            <a:endParaRPr lang="en-NZ"/>
          </a:p>
        </p:txBody>
      </p:sp>
    </p:spTree>
    <p:extLst>
      <p:ext uri="{BB962C8B-B14F-4D97-AF65-F5344CB8AC3E}">
        <p14:creationId xmlns:p14="http://schemas.microsoft.com/office/powerpoint/2010/main" val="5901214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a:lstStyle/>
          <a:p>
            <a:fld id="{D68FCC37-BBE2-44C1-9674-096B2B6FE25F}" type="datetimeFigureOut">
              <a:rPr lang="en-NZ" smtClean="0"/>
              <a:t>3/03/2025</a:t>
            </a:fld>
            <a:endParaRPr lang="en-NZ"/>
          </a:p>
        </p:txBody>
      </p:sp>
      <p:sp>
        <p:nvSpPr>
          <p:cNvPr id="3" name="Marcador de pie de página 2"/>
          <p:cNvSpPr>
            <a:spLocks noGrp="1"/>
          </p:cNvSpPr>
          <p:nvPr>
            <p:ph type="ftr" sz="quarter" idx="11"/>
          </p:nvPr>
        </p:nvSpPr>
        <p:spPr/>
        <p:txBody>
          <a:bodyPr/>
          <a:lstStyle/>
          <a:p>
            <a:endParaRPr lang="en-NZ"/>
          </a:p>
        </p:txBody>
      </p:sp>
      <p:sp>
        <p:nvSpPr>
          <p:cNvPr id="4" name="Marcador de número de diapositiva 3"/>
          <p:cNvSpPr>
            <a:spLocks noGrp="1"/>
          </p:cNvSpPr>
          <p:nvPr>
            <p:ph type="sldNum" sz="quarter" idx="12"/>
          </p:nvPr>
        </p:nvSpPr>
        <p:spPr/>
        <p:txBody>
          <a:bodyPr/>
          <a:lstStyle/>
          <a:p>
            <a:fld id="{1E14A00D-5B4F-4178-AF44-E490E53DDC2F}" type="slidenum">
              <a:rPr lang="en-NZ" smtClean="0"/>
              <a:t>‹Nº›</a:t>
            </a:fld>
            <a:endParaRPr lang="en-NZ"/>
          </a:p>
        </p:txBody>
      </p:sp>
    </p:spTree>
    <p:extLst>
      <p:ext uri="{BB962C8B-B14F-4D97-AF65-F5344CB8AC3E}">
        <p14:creationId xmlns:p14="http://schemas.microsoft.com/office/powerpoint/2010/main" val="37881748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n-NZ"/>
          </a:p>
        </p:txBody>
      </p:sp>
      <p:sp>
        <p:nvSpPr>
          <p:cNvPr id="3" name="Marcador de contenido 2"/>
          <p:cNvSpPr>
            <a:spLocks noGrp="1"/>
          </p:cNvSpPr>
          <p:nvPr>
            <p:ph idx="1"/>
          </p:nvPr>
        </p:nvSpPr>
        <p:spPr>
          <a:xfrm>
            <a:off x="5183188" y="987426"/>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NZ"/>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182" indent="0">
              <a:buNone/>
              <a:defRPr sz="1400"/>
            </a:lvl2pPr>
            <a:lvl3pPr marL="914363" indent="0">
              <a:buNone/>
              <a:defRPr sz="1200"/>
            </a:lvl3pPr>
            <a:lvl4pPr marL="1371545" indent="0">
              <a:buNone/>
              <a:defRPr sz="1000"/>
            </a:lvl4pPr>
            <a:lvl5pPr marL="1828727" indent="0">
              <a:buNone/>
              <a:defRPr sz="1000"/>
            </a:lvl5pPr>
            <a:lvl6pPr marL="2285909" indent="0">
              <a:buNone/>
              <a:defRPr sz="1000"/>
            </a:lvl6pPr>
            <a:lvl7pPr marL="2743090" indent="0">
              <a:buNone/>
              <a:defRPr sz="1000"/>
            </a:lvl7pPr>
            <a:lvl8pPr marL="3200272" indent="0">
              <a:buNone/>
              <a:defRPr sz="1000"/>
            </a:lvl8pPr>
            <a:lvl9pPr marL="3657454" indent="0">
              <a:buNone/>
              <a:defRPr sz="1000"/>
            </a:lvl9pPr>
          </a:lstStyle>
          <a:p>
            <a:pPr lvl="0"/>
            <a:r>
              <a:rPr lang="es-ES"/>
              <a:t>Editar el estilo de texto del patrón</a:t>
            </a:r>
          </a:p>
        </p:txBody>
      </p:sp>
      <p:sp>
        <p:nvSpPr>
          <p:cNvPr id="5" name="Marcador de fecha 4"/>
          <p:cNvSpPr>
            <a:spLocks noGrp="1"/>
          </p:cNvSpPr>
          <p:nvPr>
            <p:ph type="dt" sz="half" idx="10"/>
          </p:nvPr>
        </p:nvSpPr>
        <p:spPr/>
        <p:txBody>
          <a:bodyPr/>
          <a:lstStyle/>
          <a:p>
            <a:fld id="{D68FCC37-BBE2-44C1-9674-096B2B6FE25F}" type="datetimeFigureOut">
              <a:rPr lang="en-NZ" smtClean="0"/>
              <a:t>3/03/2025</a:t>
            </a:fld>
            <a:endParaRPr lang="en-NZ"/>
          </a:p>
        </p:txBody>
      </p:sp>
      <p:sp>
        <p:nvSpPr>
          <p:cNvPr id="6" name="Marcador de pie de página 5"/>
          <p:cNvSpPr>
            <a:spLocks noGrp="1"/>
          </p:cNvSpPr>
          <p:nvPr>
            <p:ph type="ftr" sz="quarter" idx="11"/>
          </p:nvPr>
        </p:nvSpPr>
        <p:spPr/>
        <p:txBody>
          <a:bodyPr/>
          <a:lstStyle/>
          <a:p>
            <a:endParaRPr lang="en-NZ"/>
          </a:p>
        </p:txBody>
      </p:sp>
      <p:sp>
        <p:nvSpPr>
          <p:cNvPr id="7" name="Marcador de número de diapositiva 6"/>
          <p:cNvSpPr>
            <a:spLocks noGrp="1"/>
          </p:cNvSpPr>
          <p:nvPr>
            <p:ph type="sldNum" sz="quarter" idx="12"/>
          </p:nvPr>
        </p:nvSpPr>
        <p:spPr/>
        <p:txBody>
          <a:bodyPr/>
          <a:lstStyle/>
          <a:p>
            <a:fld id="{1E14A00D-5B4F-4178-AF44-E490E53DDC2F}" type="slidenum">
              <a:rPr lang="en-NZ" smtClean="0"/>
              <a:t>‹Nº›</a:t>
            </a:fld>
            <a:endParaRPr lang="en-NZ"/>
          </a:p>
        </p:txBody>
      </p:sp>
    </p:spTree>
    <p:extLst>
      <p:ext uri="{BB962C8B-B14F-4D97-AF65-F5344CB8AC3E}">
        <p14:creationId xmlns:p14="http://schemas.microsoft.com/office/powerpoint/2010/main" val="1549591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n-NZ"/>
          </a:p>
        </p:txBody>
      </p:sp>
      <p:sp>
        <p:nvSpPr>
          <p:cNvPr id="3" name="Marcador de posición de imagen 2"/>
          <p:cNvSpPr>
            <a:spLocks noGrp="1"/>
          </p:cNvSpPr>
          <p:nvPr>
            <p:ph type="pic" idx="1"/>
          </p:nvPr>
        </p:nvSpPr>
        <p:spPr>
          <a:xfrm>
            <a:off x="5183188" y="987426"/>
            <a:ext cx="6172200" cy="4873625"/>
          </a:xfrm>
        </p:spPr>
        <p:txBody>
          <a:bodyPr/>
          <a:lstStyle>
            <a:lvl1pPr marL="0" indent="0">
              <a:buNone/>
              <a:defRPr sz="3200"/>
            </a:lvl1pPr>
            <a:lvl2pPr marL="457182" indent="0">
              <a:buNone/>
              <a:defRPr sz="2800"/>
            </a:lvl2pPr>
            <a:lvl3pPr marL="914363" indent="0">
              <a:buNone/>
              <a:defRPr sz="2400"/>
            </a:lvl3pPr>
            <a:lvl4pPr marL="1371545" indent="0">
              <a:buNone/>
              <a:defRPr sz="2000"/>
            </a:lvl4pPr>
            <a:lvl5pPr marL="1828727" indent="0">
              <a:buNone/>
              <a:defRPr sz="2000"/>
            </a:lvl5pPr>
            <a:lvl6pPr marL="2285909" indent="0">
              <a:buNone/>
              <a:defRPr sz="2000"/>
            </a:lvl6pPr>
            <a:lvl7pPr marL="2743090" indent="0">
              <a:buNone/>
              <a:defRPr sz="2000"/>
            </a:lvl7pPr>
            <a:lvl8pPr marL="3200272" indent="0">
              <a:buNone/>
              <a:defRPr sz="2000"/>
            </a:lvl8pPr>
            <a:lvl9pPr marL="3657454" indent="0">
              <a:buNone/>
              <a:defRPr sz="2000"/>
            </a:lvl9pPr>
          </a:lstStyle>
          <a:p>
            <a:endParaRPr lang="en-NZ"/>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182" indent="0">
              <a:buNone/>
              <a:defRPr sz="1400"/>
            </a:lvl2pPr>
            <a:lvl3pPr marL="914363" indent="0">
              <a:buNone/>
              <a:defRPr sz="1200"/>
            </a:lvl3pPr>
            <a:lvl4pPr marL="1371545" indent="0">
              <a:buNone/>
              <a:defRPr sz="1000"/>
            </a:lvl4pPr>
            <a:lvl5pPr marL="1828727" indent="0">
              <a:buNone/>
              <a:defRPr sz="1000"/>
            </a:lvl5pPr>
            <a:lvl6pPr marL="2285909" indent="0">
              <a:buNone/>
              <a:defRPr sz="1000"/>
            </a:lvl6pPr>
            <a:lvl7pPr marL="2743090" indent="0">
              <a:buNone/>
              <a:defRPr sz="1000"/>
            </a:lvl7pPr>
            <a:lvl8pPr marL="3200272" indent="0">
              <a:buNone/>
              <a:defRPr sz="1000"/>
            </a:lvl8pPr>
            <a:lvl9pPr marL="3657454" indent="0">
              <a:buNone/>
              <a:defRPr sz="1000"/>
            </a:lvl9pPr>
          </a:lstStyle>
          <a:p>
            <a:pPr lvl="0"/>
            <a:r>
              <a:rPr lang="es-ES"/>
              <a:t>Editar el estilo de texto del patrón</a:t>
            </a:r>
          </a:p>
        </p:txBody>
      </p:sp>
      <p:sp>
        <p:nvSpPr>
          <p:cNvPr id="5" name="Marcador de fecha 4"/>
          <p:cNvSpPr>
            <a:spLocks noGrp="1"/>
          </p:cNvSpPr>
          <p:nvPr>
            <p:ph type="dt" sz="half" idx="10"/>
          </p:nvPr>
        </p:nvSpPr>
        <p:spPr/>
        <p:txBody>
          <a:bodyPr/>
          <a:lstStyle/>
          <a:p>
            <a:fld id="{D68FCC37-BBE2-44C1-9674-096B2B6FE25F}" type="datetimeFigureOut">
              <a:rPr lang="en-NZ" smtClean="0"/>
              <a:t>3/03/2025</a:t>
            </a:fld>
            <a:endParaRPr lang="en-NZ"/>
          </a:p>
        </p:txBody>
      </p:sp>
      <p:sp>
        <p:nvSpPr>
          <p:cNvPr id="6" name="Marcador de pie de página 5"/>
          <p:cNvSpPr>
            <a:spLocks noGrp="1"/>
          </p:cNvSpPr>
          <p:nvPr>
            <p:ph type="ftr" sz="quarter" idx="11"/>
          </p:nvPr>
        </p:nvSpPr>
        <p:spPr/>
        <p:txBody>
          <a:bodyPr/>
          <a:lstStyle/>
          <a:p>
            <a:endParaRPr lang="en-NZ"/>
          </a:p>
        </p:txBody>
      </p:sp>
      <p:sp>
        <p:nvSpPr>
          <p:cNvPr id="7" name="Marcador de número de diapositiva 6"/>
          <p:cNvSpPr>
            <a:spLocks noGrp="1"/>
          </p:cNvSpPr>
          <p:nvPr>
            <p:ph type="sldNum" sz="quarter" idx="12"/>
          </p:nvPr>
        </p:nvSpPr>
        <p:spPr/>
        <p:txBody>
          <a:bodyPr/>
          <a:lstStyle/>
          <a:p>
            <a:fld id="{1E14A00D-5B4F-4178-AF44-E490E53DDC2F}" type="slidenum">
              <a:rPr lang="en-NZ" smtClean="0"/>
              <a:t>‹Nº›</a:t>
            </a:fld>
            <a:endParaRPr lang="en-NZ"/>
          </a:p>
        </p:txBody>
      </p:sp>
    </p:spTree>
    <p:extLst>
      <p:ext uri="{BB962C8B-B14F-4D97-AF65-F5344CB8AC3E}">
        <p14:creationId xmlns:p14="http://schemas.microsoft.com/office/powerpoint/2010/main" val="37326780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n-NZ"/>
          </a:p>
        </p:txBody>
      </p:sp>
      <p:sp>
        <p:nvSpPr>
          <p:cNvPr id="3" name="Marcador de tex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NZ"/>
          </a:p>
        </p:txBody>
      </p:sp>
      <p:sp>
        <p:nvSpPr>
          <p:cNvPr id="4" name="Marcador de fecha 3"/>
          <p:cNvSpPr>
            <a:spLocks noGrp="1"/>
          </p:cNvSpPr>
          <p:nvPr>
            <p:ph type="dt" sz="half" idx="2"/>
          </p:nvPr>
        </p:nvSpPr>
        <p:spPr>
          <a:xfrm>
            <a:off x="838200" y="6356351"/>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68FCC37-BBE2-44C1-9674-096B2B6FE25F}" type="datetimeFigureOut">
              <a:rPr lang="en-NZ" smtClean="0"/>
              <a:t>3/03/2025</a:t>
            </a:fld>
            <a:endParaRPr lang="en-NZ"/>
          </a:p>
        </p:txBody>
      </p:sp>
      <p:sp>
        <p:nvSpPr>
          <p:cNvPr id="5" name="Marcador de pie de página 4"/>
          <p:cNvSpPr>
            <a:spLocks noGrp="1"/>
          </p:cNvSpPr>
          <p:nvPr>
            <p:ph type="ftr" sz="quarter" idx="3"/>
          </p:nvPr>
        </p:nvSpPr>
        <p:spPr>
          <a:xfrm>
            <a:off x="4038600" y="6356351"/>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Z"/>
          </a:p>
        </p:txBody>
      </p:sp>
      <p:sp>
        <p:nvSpPr>
          <p:cNvPr id="6" name="Marcador de número de diapositiva 5"/>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E14A00D-5B4F-4178-AF44-E490E53DDC2F}" type="slidenum">
              <a:rPr lang="en-NZ" smtClean="0"/>
              <a:t>‹Nº›</a:t>
            </a:fld>
            <a:endParaRPr lang="en-NZ"/>
          </a:p>
        </p:txBody>
      </p:sp>
    </p:spTree>
    <p:extLst>
      <p:ext uri="{BB962C8B-B14F-4D97-AF65-F5344CB8AC3E}">
        <p14:creationId xmlns:p14="http://schemas.microsoft.com/office/powerpoint/2010/main" val="11989443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363"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91" indent="-228591" algn="l" defTabSz="91436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73" indent="-228591" algn="l" defTabSz="91436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54" indent="-228591" algn="l" defTabSz="91436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36" indent="-228591" algn="l" defTabSz="91436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18" indent="-228591" algn="l" defTabSz="91436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499" indent="-228591" algn="l" defTabSz="91436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81" indent="-228591" algn="l" defTabSz="91436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63" indent="-228591" algn="l" defTabSz="91436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45" indent="-228591" algn="l" defTabSz="91436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cielo.sld.cu/scielo.php?script=sci_arttext&amp;pid=S0864-34662003000400003&amp;lng=es&amp;tlng=es" TargetMode="External"/><Relationship Id="rId2" Type="http://schemas.openxmlformats.org/officeDocument/2006/relationships/hyperlink" Target="https://bogota.gov.co/bog/pot-2022-2035/" TargetMode="External"/><Relationship Id="rId1" Type="http://schemas.openxmlformats.org/officeDocument/2006/relationships/slideLayout" Target="../slideLayouts/slideLayout2.xml"/><Relationship Id="rId4" Type="http://schemas.openxmlformats.org/officeDocument/2006/relationships/hyperlink" Target="https://doi.org/10.1186/s12913-024-11837-9" TargetMode="External"/></Relationships>
</file>

<file path=ppt/slides/_rels/slide23.xml.rels><?xml version="1.0" encoding="UTF-8" standalone="yes"?>
<Relationships xmlns="http://schemas.openxmlformats.org/package/2006/relationships"><Relationship Id="rId3" Type="http://schemas.openxmlformats.org/officeDocument/2006/relationships/hyperlink" Target="https://doi.org/10.1016/j.jth.2024.101819" TargetMode="External"/><Relationship Id="rId7" Type="http://schemas.openxmlformats.org/officeDocument/2006/relationships/hyperlink" Target="https://pythongis.org/index.html" TargetMode="External"/><Relationship Id="rId2" Type="http://schemas.openxmlformats.org/officeDocument/2006/relationships/hyperlink" Target="https://doi.org/10.1016/j.rmclc.2022.09.007" TargetMode="External"/><Relationship Id="rId1" Type="http://schemas.openxmlformats.org/officeDocument/2006/relationships/slideLayout" Target="../slideLayouts/slideLayout2.xml"/><Relationship Id="rId6" Type="http://schemas.openxmlformats.org/officeDocument/2006/relationships/hyperlink" Target="https://www.subrednorte.gov.co/sites/default/files/planeacion/ES-PA-O-01-01-Caracterizaci%C3%B3n%20de%20Usuarios%20%281%29.pdf" TargetMode="External"/><Relationship Id="rId5" Type="http://schemas.openxmlformats.org/officeDocument/2006/relationships/hyperlink" Target="https://doi.org/10.26507/paper.3205" TargetMode="External"/><Relationship Id="rId4" Type="http://schemas.openxmlformats.org/officeDocument/2006/relationships/hyperlink" Target="http://doi.org/10.18172/cig.5280"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24775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F61186D3-FB6F-8D74-3BC1-E8918A164596}"/>
              </a:ext>
            </a:extLst>
          </p:cNvPr>
          <p:cNvSpPr/>
          <p:nvPr/>
        </p:nvSpPr>
        <p:spPr>
          <a:xfrm>
            <a:off x="2132837" y="2112269"/>
            <a:ext cx="4715078" cy="1147284"/>
          </a:xfrm>
          <a:prstGeom prst="rect">
            <a:avLst/>
          </a:prstGeom>
          <a:solidFill>
            <a:srgbClr val="9A2C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Problema : Discrepancia entre la distribución geográfica de los usuarios asignados a la Subred Sur de Salud en Bogotá y la cobertura territorial de los centros de salud</a:t>
            </a:r>
            <a:endParaRPr lang="es-CO" dirty="0"/>
          </a:p>
        </p:txBody>
      </p:sp>
      <p:cxnSp>
        <p:nvCxnSpPr>
          <p:cNvPr id="7" name="Conector recto de flecha 6">
            <a:extLst>
              <a:ext uri="{FF2B5EF4-FFF2-40B4-BE49-F238E27FC236}">
                <a16:creationId xmlns:a16="http://schemas.microsoft.com/office/drawing/2014/main" id="{C8F9088B-D43C-2418-DE87-135835D2B0F7}"/>
              </a:ext>
            </a:extLst>
          </p:cNvPr>
          <p:cNvCxnSpPr>
            <a:cxnSpLocks/>
          </p:cNvCxnSpPr>
          <p:nvPr/>
        </p:nvCxnSpPr>
        <p:spPr>
          <a:xfrm flipV="1">
            <a:off x="4813114" y="1094756"/>
            <a:ext cx="0" cy="90318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CuadroTexto 9">
            <a:extLst>
              <a:ext uri="{FF2B5EF4-FFF2-40B4-BE49-F238E27FC236}">
                <a16:creationId xmlns:a16="http://schemas.microsoft.com/office/drawing/2014/main" id="{7C130935-AC55-F4DB-DAF4-301FA813EF45}"/>
              </a:ext>
            </a:extLst>
          </p:cNvPr>
          <p:cNvSpPr txBox="1"/>
          <p:nvPr/>
        </p:nvSpPr>
        <p:spPr>
          <a:xfrm>
            <a:off x="4855389" y="1411738"/>
            <a:ext cx="1079771" cy="369332"/>
          </a:xfrm>
          <a:prstGeom prst="rect">
            <a:avLst/>
          </a:prstGeom>
          <a:noFill/>
        </p:spPr>
        <p:txBody>
          <a:bodyPr wrap="square" rtlCol="0">
            <a:spAutoFit/>
          </a:bodyPr>
          <a:lstStyle/>
          <a:p>
            <a:r>
              <a:rPr lang="es-MX" dirty="0"/>
              <a:t>Causas</a:t>
            </a:r>
            <a:endParaRPr lang="es-CO" dirty="0"/>
          </a:p>
        </p:txBody>
      </p:sp>
      <p:sp>
        <p:nvSpPr>
          <p:cNvPr id="11" name="Rectángulo 10">
            <a:extLst>
              <a:ext uri="{FF2B5EF4-FFF2-40B4-BE49-F238E27FC236}">
                <a16:creationId xmlns:a16="http://schemas.microsoft.com/office/drawing/2014/main" id="{1D0C415E-2217-225F-9A0A-69878A80DF6B}"/>
              </a:ext>
            </a:extLst>
          </p:cNvPr>
          <p:cNvSpPr/>
          <p:nvPr/>
        </p:nvSpPr>
        <p:spPr>
          <a:xfrm>
            <a:off x="3731845" y="73359"/>
            <a:ext cx="2426193" cy="1042784"/>
          </a:xfrm>
          <a:prstGeom prst="rect">
            <a:avLst/>
          </a:prstGeom>
          <a:solidFill>
            <a:srgbClr val="9A2C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Asignación de usuarios fuera de la cobertura del centro de salud</a:t>
            </a:r>
            <a:endParaRPr lang="es-CO" dirty="0"/>
          </a:p>
        </p:txBody>
      </p:sp>
      <p:sp>
        <p:nvSpPr>
          <p:cNvPr id="12" name="Rectángulo 11">
            <a:extLst>
              <a:ext uri="{FF2B5EF4-FFF2-40B4-BE49-F238E27FC236}">
                <a16:creationId xmlns:a16="http://schemas.microsoft.com/office/drawing/2014/main" id="{679184F3-33BD-4843-8E42-AF9617AF4CAD}"/>
              </a:ext>
            </a:extLst>
          </p:cNvPr>
          <p:cNvSpPr/>
          <p:nvPr/>
        </p:nvSpPr>
        <p:spPr>
          <a:xfrm>
            <a:off x="7954273" y="20222"/>
            <a:ext cx="2247089" cy="1242767"/>
          </a:xfrm>
          <a:prstGeom prst="rect">
            <a:avLst/>
          </a:prstGeom>
          <a:solidFill>
            <a:srgbClr val="9A2C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Errores en la georreferenciación de usuarios</a:t>
            </a:r>
            <a:endParaRPr lang="es-CO" dirty="0"/>
          </a:p>
        </p:txBody>
      </p:sp>
      <p:cxnSp>
        <p:nvCxnSpPr>
          <p:cNvPr id="14" name="Conector recto de flecha 13">
            <a:extLst>
              <a:ext uri="{FF2B5EF4-FFF2-40B4-BE49-F238E27FC236}">
                <a16:creationId xmlns:a16="http://schemas.microsoft.com/office/drawing/2014/main" id="{7D30A4E8-7069-2938-F86C-DB30DFC76295}"/>
              </a:ext>
            </a:extLst>
          </p:cNvPr>
          <p:cNvCxnSpPr>
            <a:cxnSpLocks/>
          </p:cNvCxnSpPr>
          <p:nvPr/>
        </p:nvCxnSpPr>
        <p:spPr>
          <a:xfrm flipV="1">
            <a:off x="6858095" y="1223370"/>
            <a:ext cx="1019805" cy="9434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Conector recto de flecha 14">
            <a:extLst>
              <a:ext uri="{FF2B5EF4-FFF2-40B4-BE49-F238E27FC236}">
                <a16:creationId xmlns:a16="http://schemas.microsoft.com/office/drawing/2014/main" id="{3D02DDE6-E5C1-2026-66EB-9706494D4397}"/>
              </a:ext>
            </a:extLst>
          </p:cNvPr>
          <p:cNvCxnSpPr>
            <a:cxnSpLocks/>
          </p:cNvCxnSpPr>
          <p:nvPr/>
        </p:nvCxnSpPr>
        <p:spPr>
          <a:xfrm flipH="1" flipV="1">
            <a:off x="1891507" y="1181025"/>
            <a:ext cx="419198" cy="81691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Rectángulo 17">
            <a:extLst>
              <a:ext uri="{FF2B5EF4-FFF2-40B4-BE49-F238E27FC236}">
                <a16:creationId xmlns:a16="http://schemas.microsoft.com/office/drawing/2014/main" id="{2EA61121-A424-E0E1-6CBD-26BB04522949}"/>
              </a:ext>
            </a:extLst>
          </p:cNvPr>
          <p:cNvSpPr/>
          <p:nvPr/>
        </p:nvSpPr>
        <p:spPr>
          <a:xfrm>
            <a:off x="523126" y="27412"/>
            <a:ext cx="1752994" cy="1157337"/>
          </a:xfrm>
          <a:prstGeom prst="rect">
            <a:avLst/>
          </a:prstGeom>
          <a:solidFill>
            <a:srgbClr val="9A2C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Desbalance en la distribución de demanda</a:t>
            </a:r>
            <a:endParaRPr lang="es-CO" dirty="0"/>
          </a:p>
        </p:txBody>
      </p:sp>
      <p:cxnSp>
        <p:nvCxnSpPr>
          <p:cNvPr id="21" name="Conector recto de flecha 20">
            <a:extLst>
              <a:ext uri="{FF2B5EF4-FFF2-40B4-BE49-F238E27FC236}">
                <a16:creationId xmlns:a16="http://schemas.microsoft.com/office/drawing/2014/main" id="{CD6766C4-22E4-FEB0-6321-8E6633440CF6}"/>
              </a:ext>
            </a:extLst>
          </p:cNvPr>
          <p:cNvCxnSpPr>
            <a:cxnSpLocks/>
          </p:cNvCxnSpPr>
          <p:nvPr/>
        </p:nvCxnSpPr>
        <p:spPr>
          <a:xfrm flipV="1">
            <a:off x="6844366" y="2550124"/>
            <a:ext cx="1180953"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CuadroTexto 21">
            <a:extLst>
              <a:ext uri="{FF2B5EF4-FFF2-40B4-BE49-F238E27FC236}">
                <a16:creationId xmlns:a16="http://schemas.microsoft.com/office/drawing/2014/main" id="{CBFE1C60-42BF-71FD-10DC-2201387F32C5}"/>
              </a:ext>
            </a:extLst>
          </p:cNvPr>
          <p:cNvSpPr txBox="1"/>
          <p:nvPr/>
        </p:nvSpPr>
        <p:spPr>
          <a:xfrm>
            <a:off x="7071767" y="2627728"/>
            <a:ext cx="1079771" cy="646331"/>
          </a:xfrm>
          <a:prstGeom prst="rect">
            <a:avLst/>
          </a:prstGeom>
          <a:noFill/>
        </p:spPr>
        <p:txBody>
          <a:bodyPr wrap="square" rtlCol="0">
            <a:spAutoFit/>
          </a:bodyPr>
          <a:lstStyle/>
          <a:p>
            <a:r>
              <a:rPr lang="es-MX" dirty="0"/>
              <a:t>Datos a utilizar</a:t>
            </a:r>
            <a:endParaRPr lang="es-CO" dirty="0"/>
          </a:p>
        </p:txBody>
      </p:sp>
      <p:sp>
        <p:nvSpPr>
          <p:cNvPr id="23" name="CuadroTexto 22">
            <a:extLst>
              <a:ext uri="{FF2B5EF4-FFF2-40B4-BE49-F238E27FC236}">
                <a16:creationId xmlns:a16="http://schemas.microsoft.com/office/drawing/2014/main" id="{DEA81AEF-F93E-F96A-7A8B-A4CEC471D02B}"/>
              </a:ext>
            </a:extLst>
          </p:cNvPr>
          <p:cNvSpPr txBox="1"/>
          <p:nvPr/>
        </p:nvSpPr>
        <p:spPr>
          <a:xfrm>
            <a:off x="8557098" y="928648"/>
            <a:ext cx="184731" cy="369332"/>
          </a:xfrm>
          <a:prstGeom prst="rect">
            <a:avLst/>
          </a:prstGeom>
          <a:noFill/>
        </p:spPr>
        <p:txBody>
          <a:bodyPr wrap="none" rtlCol="0">
            <a:spAutoFit/>
          </a:bodyPr>
          <a:lstStyle/>
          <a:p>
            <a:endParaRPr lang="es-CO" dirty="0"/>
          </a:p>
        </p:txBody>
      </p:sp>
      <p:sp>
        <p:nvSpPr>
          <p:cNvPr id="24" name="Rectángulo 23">
            <a:extLst>
              <a:ext uri="{FF2B5EF4-FFF2-40B4-BE49-F238E27FC236}">
                <a16:creationId xmlns:a16="http://schemas.microsoft.com/office/drawing/2014/main" id="{6F949385-9277-3559-CB70-85E9BDC1981D}"/>
              </a:ext>
            </a:extLst>
          </p:cNvPr>
          <p:cNvSpPr/>
          <p:nvPr/>
        </p:nvSpPr>
        <p:spPr>
          <a:xfrm>
            <a:off x="8125010" y="1548913"/>
            <a:ext cx="2799268" cy="2203573"/>
          </a:xfrm>
          <a:prstGeom prst="rect">
            <a:avLst/>
          </a:prstGeom>
          <a:solidFill>
            <a:srgbClr val="9A2C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gn="ctr">
              <a:buFontTx/>
              <a:buChar char="-"/>
            </a:pPr>
            <a:r>
              <a:rPr lang="es-MX" dirty="0"/>
              <a:t>Usuarios asignados a la entidad mes de enero </a:t>
            </a:r>
          </a:p>
          <a:p>
            <a:pPr marL="285750" indent="-285750" algn="ctr">
              <a:buFontTx/>
              <a:buChar char="-"/>
            </a:pPr>
            <a:r>
              <a:rPr lang="es-MX" dirty="0"/>
              <a:t>Centros de Salud de la entidad </a:t>
            </a:r>
          </a:p>
          <a:p>
            <a:pPr marL="285750" indent="-285750" algn="ctr">
              <a:buFontTx/>
              <a:buChar char="-"/>
            </a:pPr>
            <a:r>
              <a:rPr lang="es-MX" dirty="0"/>
              <a:t>Capas territoriales de Bogotá</a:t>
            </a:r>
            <a:endParaRPr lang="es-CO" dirty="0"/>
          </a:p>
        </p:txBody>
      </p:sp>
      <p:cxnSp>
        <p:nvCxnSpPr>
          <p:cNvPr id="3" name="Conector recto de flecha 2">
            <a:extLst>
              <a:ext uri="{FF2B5EF4-FFF2-40B4-BE49-F238E27FC236}">
                <a16:creationId xmlns:a16="http://schemas.microsoft.com/office/drawing/2014/main" id="{39B122DD-27F0-DDE6-20F0-446727C716B0}"/>
              </a:ext>
            </a:extLst>
          </p:cNvPr>
          <p:cNvCxnSpPr>
            <a:cxnSpLocks/>
          </p:cNvCxnSpPr>
          <p:nvPr/>
        </p:nvCxnSpPr>
        <p:spPr>
          <a:xfrm flipH="1">
            <a:off x="2103461" y="3259553"/>
            <a:ext cx="792803" cy="7426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 name="Rectángulo 4">
            <a:extLst>
              <a:ext uri="{FF2B5EF4-FFF2-40B4-BE49-F238E27FC236}">
                <a16:creationId xmlns:a16="http://schemas.microsoft.com/office/drawing/2014/main" id="{B4E5D38D-53D0-F58C-D24C-0738E4E15DCF}"/>
              </a:ext>
            </a:extLst>
          </p:cNvPr>
          <p:cNvSpPr/>
          <p:nvPr/>
        </p:nvSpPr>
        <p:spPr>
          <a:xfrm>
            <a:off x="968630" y="4002173"/>
            <a:ext cx="1831869" cy="922948"/>
          </a:xfrm>
          <a:prstGeom prst="rect">
            <a:avLst/>
          </a:prstGeom>
          <a:solidFill>
            <a:srgbClr val="9A2C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Obtención y preparación de los datos</a:t>
            </a:r>
            <a:endParaRPr lang="es-CO" dirty="0"/>
          </a:p>
        </p:txBody>
      </p:sp>
      <p:cxnSp>
        <p:nvCxnSpPr>
          <p:cNvPr id="8" name="Conector recto de flecha 7">
            <a:extLst>
              <a:ext uri="{FF2B5EF4-FFF2-40B4-BE49-F238E27FC236}">
                <a16:creationId xmlns:a16="http://schemas.microsoft.com/office/drawing/2014/main" id="{5A1355AC-316B-7FE7-0770-199D172623BE}"/>
              </a:ext>
            </a:extLst>
          </p:cNvPr>
          <p:cNvCxnSpPr>
            <a:cxnSpLocks/>
          </p:cNvCxnSpPr>
          <p:nvPr/>
        </p:nvCxnSpPr>
        <p:spPr>
          <a:xfrm>
            <a:off x="4840115" y="3226128"/>
            <a:ext cx="0" cy="8094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Rectángulo 12">
            <a:extLst>
              <a:ext uri="{FF2B5EF4-FFF2-40B4-BE49-F238E27FC236}">
                <a16:creationId xmlns:a16="http://schemas.microsoft.com/office/drawing/2014/main" id="{EE7F20F9-7482-8183-3944-4C380410D64A}"/>
              </a:ext>
            </a:extLst>
          </p:cNvPr>
          <p:cNvSpPr/>
          <p:nvPr/>
        </p:nvSpPr>
        <p:spPr>
          <a:xfrm>
            <a:off x="3546816" y="4018573"/>
            <a:ext cx="2388344" cy="877709"/>
          </a:xfrm>
          <a:prstGeom prst="rect">
            <a:avLst/>
          </a:prstGeom>
          <a:solidFill>
            <a:srgbClr val="9A2C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Análisis y distribución espacial de los usuarios</a:t>
            </a:r>
            <a:endParaRPr lang="es-CO" dirty="0"/>
          </a:p>
        </p:txBody>
      </p:sp>
      <p:cxnSp>
        <p:nvCxnSpPr>
          <p:cNvPr id="16" name="Conector recto de flecha 15">
            <a:extLst>
              <a:ext uri="{FF2B5EF4-FFF2-40B4-BE49-F238E27FC236}">
                <a16:creationId xmlns:a16="http://schemas.microsoft.com/office/drawing/2014/main" id="{F1547D6A-C118-727D-ABB9-384B06616E31}"/>
              </a:ext>
            </a:extLst>
          </p:cNvPr>
          <p:cNvCxnSpPr>
            <a:cxnSpLocks/>
          </p:cNvCxnSpPr>
          <p:nvPr/>
        </p:nvCxnSpPr>
        <p:spPr>
          <a:xfrm>
            <a:off x="6691394" y="3260799"/>
            <a:ext cx="380373" cy="7413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Rectángulo 16">
            <a:extLst>
              <a:ext uri="{FF2B5EF4-FFF2-40B4-BE49-F238E27FC236}">
                <a16:creationId xmlns:a16="http://schemas.microsoft.com/office/drawing/2014/main" id="{AECAEFD2-1C9D-81DC-E292-CC06BA26184B}"/>
              </a:ext>
            </a:extLst>
          </p:cNvPr>
          <p:cNvSpPr/>
          <p:nvPr/>
        </p:nvSpPr>
        <p:spPr>
          <a:xfrm>
            <a:off x="6314896" y="4085339"/>
            <a:ext cx="2549946" cy="1119771"/>
          </a:xfrm>
          <a:prstGeom prst="rect">
            <a:avLst/>
          </a:prstGeom>
          <a:solidFill>
            <a:srgbClr val="9A2C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Evaluación de accesibilidad a los servicios de salud</a:t>
            </a:r>
            <a:endParaRPr lang="es-CO" dirty="0"/>
          </a:p>
        </p:txBody>
      </p:sp>
      <p:sp>
        <p:nvSpPr>
          <p:cNvPr id="19" name="CuadroTexto 18">
            <a:extLst>
              <a:ext uri="{FF2B5EF4-FFF2-40B4-BE49-F238E27FC236}">
                <a16:creationId xmlns:a16="http://schemas.microsoft.com/office/drawing/2014/main" id="{67705D73-AC6C-7B57-757B-7607971D8B07}"/>
              </a:ext>
            </a:extLst>
          </p:cNvPr>
          <p:cNvSpPr txBox="1"/>
          <p:nvPr/>
        </p:nvSpPr>
        <p:spPr>
          <a:xfrm>
            <a:off x="4896773" y="3442101"/>
            <a:ext cx="1197709" cy="369332"/>
          </a:xfrm>
          <a:prstGeom prst="rect">
            <a:avLst/>
          </a:prstGeom>
          <a:noFill/>
        </p:spPr>
        <p:txBody>
          <a:bodyPr wrap="square" rtlCol="0">
            <a:spAutoFit/>
          </a:bodyPr>
          <a:lstStyle/>
          <a:p>
            <a:r>
              <a:rPr lang="es-MX" dirty="0"/>
              <a:t>Como</a:t>
            </a:r>
            <a:endParaRPr lang="es-CO" dirty="0"/>
          </a:p>
        </p:txBody>
      </p:sp>
      <p:sp>
        <p:nvSpPr>
          <p:cNvPr id="34" name="Rectángulo 33">
            <a:extLst>
              <a:ext uri="{FF2B5EF4-FFF2-40B4-BE49-F238E27FC236}">
                <a16:creationId xmlns:a16="http://schemas.microsoft.com/office/drawing/2014/main" id="{58007D24-5AB0-333B-3078-BF9FDC0AC3D7}"/>
              </a:ext>
            </a:extLst>
          </p:cNvPr>
          <p:cNvSpPr/>
          <p:nvPr/>
        </p:nvSpPr>
        <p:spPr>
          <a:xfrm>
            <a:off x="6762778" y="5377825"/>
            <a:ext cx="1397183" cy="937390"/>
          </a:xfrm>
          <a:prstGeom prst="rect">
            <a:avLst/>
          </a:prstGeom>
          <a:solidFill>
            <a:srgbClr val="9A2C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Toma de decisiones </a:t>
            </a:r>
            <a:endParaRPr lang="es-CO" dirty="0"/>
          </a:p>
        </p:txBody>
      </p:sp>
      <p:sp>
        <p:nvSpPr>
          <p:cNvPr id="38" name="Rectángulo 37">
            <a:extLst>
              <a:ext uri="{FF2B5EF4-FFF2-40B4-BE49-F238E27FC236}">
                <a16:creationId xmlns:a16="http://schemas.microsoft.com/office/drawing/2014/main" id="{5DF5617B-8E2A-831B-630D-E41FDDC2E247}"/>
              </a:ext>
            </a:extLst>
          </p:cNvPr>
          <p:cNvSpPr/>
          <p:nvPr/>
        </p:nvSpPr>
        <p:spPr>
          <a:xfrm>
            <a:off x="3054352" y="5366439"/>
            <a:ext cx="1686636" cy="695354"/>
          </a:xfrm>
          <a:prstGeom prst="rect">
            <a:avLst/>
          </a:prstGeom>
          <a:solidFill>
            <a:srgbClr val="9A2C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Análisis espacial </a:t>
            </a:r>
            <a:endParaRPr lang="es-CO" dirty="0"/>
          </a:p>
        </p:txBody>
      </p:sp>
      <p:cxnSp>
        <p:nvCxnSpPr>
          <p:cNvPr id="43" name="Conector recto de flecha 42">
            <a:extLst>
              <a:ext uri="{FF2B5EF4-FFF2-40B4-BE49-F238E27FC236}">
                <a16:creationId xmlns:a16="http://schemas.microsoft.com/office/drawing/2014/main" id="{D97D7BEC-0588-8E82-F6C3-7ED9D428B551}"/>
              </a:ext>
            </a:extLst>
          </p:cNvPr>
          <p:cNvCxnSpPr>
            <a:cxnSpLocks/>
          </p:cNvCxnSpPr>
          <p:nvPr/>
        </p:nvCxnSpPr>
        <p:spPr>
          <a:xfrm>
            <a:off x="1896998" y="4896282"/>
            <a:ext cx="1046243" cy="54998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56" name="Conector recto de flecha 55">
            <a:extLst>
              <a:ext uri="{FF2B5EF4-FFF2-40B4-BE49-F238E27FC236}">
                <a16:creationId xmlns:a16="http://schemas.microsoft.com/office/drawing/2014/main" id="{CEB255CA-3384-B4F7-4B87-DAC91D6D029C}"/>
              </a:ext>
            </a:extLst>
          </p:cNvPr>
          <p:cNvCxnSpPr>
            <a:cxnSpLocks/>
            <a:stCxn id="13" idx="2"/>
          </p:cNvCxnSpPr>
          <p:nvPr/>
        </p:nvCxnSpPr>
        <p:spPr>
          <a:xfrm flipH="1">
            <a:off x="4668928" y="4896282"/>
            <a:ext cx="72060" cy="25427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58" name="Conector recto de flecha 57">
            <a:extLst>
              <a:ext uri="{FF2B5EF4-FFF2-40B4-BE49-F238E27FC236}">
                <a16:creationId xmlns:a16="http://schemas.microsoft.com/office/drawing/2014/main" id="{7B1414C0-725F-93CC-AFEB-D5B180CE4430}"/>
              </a:ext>
            </a:extLst>
          </p:cNvPr>
          <p:cNvCxnSpPr>
            <a:cxnSpLocks/>
          </p:cNvCxnSpPr>
          <p:nvPr/>
        </p:nvCxnSpPr>
        <p:spPr>
          <a:xfrm flipH="1">
            <a:off x="4840115" y="5187085"/>
            <a:ext cx="2384625" cy="25917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0" name="Conector recto de flecha 59">
            <a:extLst>
              <a:ext uri="{FF2B5EF4-FFF2-40B4-BE49-F238E27FC236}">
                <a16:creationId xmlns:a16="http://schemas.microsoft.com/office/drawing/2014/main" id="{ED3DA581-F6FE-5790-95C3-DD7D3FC8BFAC}"/>
              </a:ext>
            </a:extLst>
          </p:cNvPr>
          <p:cNvCxnSpPr>
            <a:cxnSpLocks/>
            <a:stCxn id="38" idx="3"/>
          </p:cNvCxnSpPr>
          <p:nvPr/>
        </p:nvCxnSpPr>
        <p:spPr>
          <a:xfrm flipV="1">
            <a:off x="4740988" y="5707562"/>
            <a:ext cx="1922663" cy="655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246030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59EC893-1567-1BB4-33EC-F99D6BB550BB}"/>
              </a:ext>
            </a:extLst>
          </p:cNvPr>
          <p:cNvSpPr>
            <a:spLocks noGrp="1"/>
          </p:cNvSpPr>
          <p:nvPr>
            <p:ph type="title"/>
          </p:nvPr>
        </p:nvSpPr>
        <p:spPr>
          <a:xfrm>
            <a:off x="332362" y="0"/>
            <a:ext cx="10515600" cy="1325563"/>
          </a:xfrm>
        </p:spPr>
        <p:txBody>
          <a:bodyPr>
            <a:normAutofit/>
          </a:bodyPr>
          <a:lstStyle/>
          <a:p>
            <a:r>
              <a:rPr lang="es-MX" sz="2400" dirty="0">
                <a:latin typeface="Ancizar Sans Extrabold"/>
              </a:rPr>
              <a:t>Metodología</a:t>
            </a:r>
            <a:endParaRPr lang="es-CO" sz="2400" dirty="0">
              <a:latin typeface="Ancizar Sans Extrabold"/>
            </a:endParaRPr>
          </a:p>
        </p:txBody>
      </p:sp>
      <p:pic>
        <p:nvPicPr>
          <p:cNvPr id="4" name="Marcador de contenido 3">
            <a:extLst>
              <a:ext uri="{FF2B5EF4-FFF2-40B4-BE49-F238E27FC236}">
                <a16:creationId xmlns:a16="http://schemas.microsoft.com/office/drawing/2014/main" id="{1FAE8DA2-17E9-84C6-5A1E-95D2879BCEAD}"/>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2561617" y="288653"/>
            <a:ext cx="8286345" cy="5666436"/>
          </a:xfrm>
          <a:prstGeom prst="rect">
            <a:avLst/>
          </a:prstGeom>
        </p:spPr>
      </p:pic>
    </p:spTree>
    <p:extLst>
      <p:ext uri="{BB962C8B-B14F-4D97-AF65-F5344CB8AC3E}">
        <p14:creationId xmlns:p14="http://schemas.microsoft.com/office/powerpoint/2010/main" val="12772643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BD453EF1-F20A-79E0-71F2-51E303FBB17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4423" y="83646"/>
            <a:ext cx="10034750" cy="2539631"/>
          </a:xfrm>
          <a:prstGeom prst="rect">
            <a:avLst/>
          </a:prstGeom>
        </p:spPr>
      </p:pic>
      <p:pic>
        <p:nvPicPr>
          <p:cNvPr id="5" name="Imagen 4">
            <a:extLst>
              <a:ext uri="{FF2B5EF4-FFF2-40B4-BE49-F238E27FC236}">
                <a16:creationId xmlns:a16="http://schemas.microsoft.com/office/drawing/2014/main" id="{CC2B42B1-0D91-7E65-67F9-77156B492C4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5832" y="2714269"/>
            <a:ext cx="9353341" cy="3351614"/>
          </a:xfrm>
          <a:prstGeom prst="rect">
            <a:avLst/>
          </a:prstGeom>
        </p:spPr>
      </p:pic>
    </p:spTree>
    <p:extLst>
      <p:ext uri="{BB962C8B-B14F-4D97-AF65-F5344CB8AC3E}">
        <p14:creationId xmlns:p14="http://schemas.microsoft.com/office/powerpoint/2010/main" val="42779079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10BEE95-76F3-B605-3AC4-AA8A97DB7E9F}"/>
              </a:ext>
            </a:extLst>
          </p:cNvPr>
          <p:cNvSpPr>
            <a:spLocks noGrp="1"/>
          </p:cNvSpPr>
          <p:nvPr>
            <p:ph type="title"/>
          </p:nvPr>
        </p:nvSpPr>
        <p:spPr/>
        <p:txBody>
          <a:bodyPr>
            <a:normAutofit/>
          </a:bodyPr>
          <a:lstStyle/>
          <a:p>
            <a:r>
              <a:rPr lang="es-MX" sz="4800" dirty="0">
                <a:latin typeface="Ancizar Sans Extrabold"/>
              </a:rPr>
              <a:t>RESULTADOS </a:t>
            </a:r>
            <a:endParaRPr lang="es-CO" sz="4800" dirty="0">
              <a:latin typeface="Ancizar Sans Extrabold"/>
            </a:endParaRPr>
          </a:p>
        </p:txBody>
      </p:sp>
      <p:sp>
        <p:nvSpPr>
          <p:cNvPr id="3" name="Marcador de contenido 2">
            <a:extLst>
              <a:ext uri="{FF2B5EF4-FFF2-40B4-BE49-F238E27FC236}">
                <a16:creationId xmlns:a16="http://schemas.microsoft.com/office/drawing/2014/main" id="{856D2276-91A1-0BEA-1D12-D61D133F1362}"/>
              </a:ext>
            </a:extLst>
          </p:cNvPr>
          <p:cNvSpPr>
            <a:spLocks noGrp="1"/>
          </p:cNvSpPr>
          <p:nvPr>
            <p:ph idx="1"/>
          </p:nvPr>
        </p:nvSpPr>
        <p:spPr/>
        <p:txBody>
          <a:bodyPr/>
          <a:lstStyle/>
          <a:p>
            <a:r>
              <a:rPr lang="es-MX" dirty="0"/>
              <a:t>Mapas generados </a:t>
            </a:r>
          </a:p>
          <a:p>
            <a:r>
              <a:rPr lang="es-MX" dirty="0"/>
              <a:t>Tablas </a:t>
            </a:r>
          </a:p>
          <a:p>
            <a:r>
              <a:rPr lang="es-MX" dirty="0"/>
              <a:t>Estadísticas </a:t>
            </a:r>
            <a:endParaRPr lang="es-CO" dirty="0"/>
          </a:p>
        </p:txBody>
      </p:sp>
    </p:spTree>
    <p:extLst>
      <p:ext uri="{BB962C8B-B14F-4D97-AF65-F5344CB8AC3E}">
        <p14:creationId xmlns:p14="http://schemas.microsoft.com/office/powerpoint/2010/main" val="38173247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Marcador de contenido 3" descr="Mapa&#10;&#10;El contenido generado por IA puede ser incorrecto.">
            <a:extLst>
              <a:ext uri="{FF2B5EF4-FFF2-40B4-BE49-F238E27FC236}">
                <a16:creationId xmlns:a16="http://schemas.microsoft.com/office/drawing/2014/main" id="{005B8864-62A8-F46D-9446-FC063422F317}"/>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421089" y="534835"/>
            <a:ext cx="2747489" cy="3329408"/>
          </a:xfrm>
          <a:prstGeom prst="rect">
            <a:avLst/>
          </a:prstGeom>
        </p:spPr>
      </p:pic>
      <p:pic>
        <p:nvPicPr>
          <p:cNvPr id="5" name="Imagen 4" descr="Mapa&#10;&#10;El contenido generado por IA puede ser incorrecto.">
            <a:extLst>
              <a:ext uri="{FF2B5EF4-FFF2-40B4-BE49-F238E27FC236}">
                <a16:creationId xmlns:a16="http://schemas.microsoft.com/office/drawing/2014/main" id="{D73F2246-7358-CBA5-8E9E-7BEB80E0226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352623" y="602248"/>
            <a:ext cx="3127040" cy="3429000"/>
          </a:xfrm>
          <a:prstGeom prst="rect">
            <a:avLst/>
          </a:prstGeom>
        </p:spPr>
      </p:pic>
      <p:pic>
        <p:nvPicPr>
          <p:cNvPr id="6" name="Imagen 5" descr="Tabla&#10;&#10;El contenido generado por IA puede ser incorrecto.">
            <a:extLst>
              <a:ext uri="{FF2B5EF4-FFF2-40B4-BE49-F238E27FC236}">
                <a16:creationId xmlns:a16="http://schemas.microsoft.com/office/drawing/2014/main" id="{E35B97F7-22C8-2580-B702-913EB85C2CB3}"/>
              </a:ext>
            </a:extLst>
          </p:cNvPr>
          <p:cNvPicPr>
            <a:picLocks noChangeAspect="1"/>
          </p:cNvPicPr>
          <p:nvPr/>
        </p:nvPicPr>
        <p:blipFill>
          <a:blip r:embed="rId4"/>
          <a:stretch>
            <a:fillRect/>
          </a:stretch>
        </p:blipFill>
        <p:spPr>
          <a:xfrm>
            <a:off x="6468203" y="602248"/>
            <a:ext cx="5612130" cy="3261995"/>
          </a:xfrm>
          <a:prstGeom prst="rect">
            <a:avLst/>
          </a:prstGeom>
        </p:spPr>
      </p:pic>
      <p:pic>
        <p:nvPicPr>
          <p:cNvPr id="7" name="Imagen 6" descr="Tabla&#10;&#10;El contenido generado por IA puede ser incorrecto.">
            <a:extLst>
              <a:ext uri="{FF2B5EF4-FFF2-40B4-BE49-F238E27FC236}">
                <a16:creationId xmlns:a16="http://schemas.microsoft.com/office/drawing/2014/main" id="{77E09826-490F-0A5B-DEE4-C5A17169C535}"/>
              </a:ext>
            </a:extLst>
          </p:cNvPr>
          <p:cNvPicPr>
            <a:picLocks noChangeAspect="1"/>
          </p:cNvPicPr>
          <p:nvPr/>
        </p:nvPicPr>
        <p:blipFill>
          <a:blip r:embed="rId5"/>
          <a:stretch>
            <a:fillRect/>
          </a:stretch>
        </p:blipFill>
        <p:spPr>
          <a:xfrm>
            <a:off x="3168578" y="4369311"/>
            <a:ext cx="7624571" cy="1398442"/>
          </a:xfrm>
          <a:prstGeom prst="rect">
            <a:avLst/>
          </a:prstGeom>
        </p:spPr>
      </p:pic>
    </p:spTree>
    <p:extLst>
      <p:ext uri="{BB962C8B-B14F-4D97-AF65-F5344CB8AC3E}">
        <p14:creationId xmlns:p14="http://schemas.microsoft.com/office/powerpoint/2010/main" val="36363990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descr="Mapa&#10;&#10;El contenido generado por IA puede ser incorrecto.">
            <a:extLst>
              <a:ext uri="{FF2B5EF4-FFF2-40B4-BE49-F238E27FC236}">
                <a16:creationId xmlns:a16="http://schemas.microsoft.com/office/drawing/2014/main" id="{A30DCC35-D74C-6163-5DE3-698E31ED3C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70656" y="149482"/>
            <a:ext cx="4035973" cy="4777722"/>
          </a:xfrm>
          <a:prstGeom prst="rect">
            <a:avLst/>
          </a:prstGeom>
        </p:spPr>
      </p:pic>
      <p:pic>
        <p:nvPicPr>
          <p:cNvPr id="5" name="Imagen 4" descr="Texto&#10;&#10;El contenido generado por IA puede ser incorrecto.">
            <a:extLst>
              <a:ext uri="{FF2B5EF4-FFF2-40B4-BE49-F238E27FC236}">
                <a16:creationId xmlns:a16="http://schemas.microsoft.com/office/drawing/2014/main" id="{9A1EA568-B969-E1DC-55BA-8BEE2F8E8E26}"/>
              </a:ext>
            </a:extLst>
          </p:cNvPr>
          <p:cNvPicPr>
            <a:picLocks noChangeAspect="1"/>
          </p:cNvPicPr>
          <p:nvPr/>
        </p:nvPicPr>
        <p:blipFill>
          <a:blip r:embed="rId3"/>
          <a:stretch>
            <a:fillRect/>
          </a:stretch>
        </p:blipFill>
        <p:spPr>
          <a:xfrm>
            <a:off x="4289898" y="149483"/>
            <a:ext cx="6954718" cy="4957538"/>
          </a:xfrm>
          <a:prstGeom prst="rect">
            <a:avLst/>
          </a:prstGeom>
        </p:spPr>
      </p:pic>
    </p:spTree>
    <p:extLst>
      <p:ext uri="{BB962C8B-B14F-4D97-AF65-F5344CB8AC3E}">
        <p14:creationId xmlns:p14="http://schemas.microsoft.com/office/powerpoint/2010/main" val="10379412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descr="Tabla&#10;&#10;El contenido generado por IA puede ser incorrecto.">
            <a:extLst>
              <a:ext uri="{FF2B5EF4-FFF2-40B4-BE49-F238E27FC236}">
                <a16:creationId xmlns:a16="http://schemas.microsoft.com/office/drawing/2014/main" id="{33209B31-22A0-D4BB-8800-70539F91CD1C}"/>
              </a:ext>
            </a:extLst>
          </p:cNvPr>
          <p:cNvPicPr>
            <a:picLocks noChangeAspect="1"/>
          </p:cNvPicPr>
          <p:nvPr/>
        </p:nvPicPr>
        <p:blipFill>
          <a:blip r:embed="rId2"/>
          <a:stretch>
            <a:fillRect/>
          </a:stretch>
        </p:blipFill>
        <p:spPr>
          <a:xfrm>
            <a:off x="189283" y="110753"/>
            <a:ext cx="3217677" cy="5054634"/>
          </a:xfrm>
          <a:prstGeom prst="rect">
            <a:avLst/>
          </a:prstGeom>
        </p:spPr>
      </p:pic>
      <p:pic>
        <p:nvPicPr>
          <p:cNvPr id="5" name="Imagen 4" descr="Gráfico, Gráfico de barras&#10;&#10;El contenido generado por IA puede ser incorrecto.">
            <a:extLst>
              <a:ext uri="{FF2B5EF4-FFF2-40B4-BE49-F238E27FC236}">
                <a16:creationId xmlns:a16="http://schemas.microsoft.com/office/drawing/2014/main" id="{389DA7D9-3AF7-78FB-1A18-3161F1DA553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208303" y="110752"/>
            <a:ext cx="6318291" cy="5054633"/>
          </a:xfrm>
          <a:prstGeom prst="rect">
            <a:avLst/>
          </a:prstGeom>
        </p:spPr>
      </p:pic>
    </p:spTree>
    <p:extLst>
      <p:ext uri="{BB962C8B-B14F-4D97-AF65-F5344CB8AC3E}">
        <p14:creationId xmlns:p14="http://schemas.microsoft.com/office/powerpoint/2010/main" val="27681190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descr="Imagen que contiene Interfaz de usuario gráfica&#10;&#10;El contenido generado por IA puede ser incorrecto.">
            <a:extLst>
              <a:ext uri="{FF2B5EF4-FFF2-40B4-BE49-F238E27FC236}">
                <a16:creationId xmlns:a16="http://schemas.microsoft.com/office/drawing/2014/main" id="{62A26B21-57A6-1335-3621-4E28C4F3FFF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61910" y="211995"/>
            <a:ext cx="5612130" cy="4603196"/>
          </a:xfrm>
          <a:prstGeom prst="rect">
            <a:avLst/>
          </a:prstGeom>
        </p:spPr>
      </p:pic>
      <p:pic>
        <p:nvPicPr>
          <p:cNvPr id="5" name="Imagen 4" descr="Interfaz de usuario gráfica, Aplicación&#10;&#10;El contenido generado por IA puede ser incorrecto.">
            <a:extLst>
              <a:ext uri="{FF2B5EF4-FFF2-40B4-BE49-F238E27FC236}">
                <a16:creationId xmlns:a16="http://schemas.microsoft.com/office/drawing/2014/main" id="{DA471FD8-03CE-719E-BBF3-8E9187FFED6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313372" y="298882"/>
            <a:ext cx="3005725" cy="4515967"/>
          </a:xfrm>
          <a:prstGeom prst="rect">
            <a:avLst/>
          </a:prstGeom>
        </p:spPr>
      </p:pic>
    </p:spTree>
    <p:extLst>
      <p:ext uri="{BB962C8B-B14F-4D97-AF65-F5344CB8AC3E}">
        <p14:creationId xmlns:p14="http://schemas.microsoft.com/office/powerpoint/2010/main" val="5756298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descr="Interfaz de usuario gráfica, Texto, Tabla&#10;&#10;El contenido generado por IA puede ser incorrecto.">
            <a:extLst>
              <a:ext uri="{FF2B5EF4-FFF2-40B4-BE49-F238E27FC236}">
                <a16:creationId xmlns:a16="http://schemas.microsoft.com/office/drawing/2014/main" id="{61BCFC80-D080-DB5E-EF16-2E1C51B6B6C8}"/>
              </a:ext>
            </a:extLst>
          </p:cNvPr>
          <p:cNvPicPr>
            <a:picLocks noChangeAspect="1"/>
          </p:cNvPicPr>
          <p:nvPr/>
        </p:nvPicPr>
        <p:blipFill>
          <a:blip r:embed="rId2"/>
          <a:stretch>
            <a:fillRect/>
          </a:stretch>
        </p:blipFill>
        <p:spPr>
          <a:xfrm>
            <a:off x="217149" y="0"/>
            <a:ext cx="5720870" cy="3686783"/>
          </a:xfrm>
          <a:prstGeom prst="rect">
            <a:avLst/>
          </a:prstGeom>
        </p:spPr>
      </p:pic>
      <p:graphicFrame>
        <p:nvGraphicFramePr>
          <p:cNvPr id="5" name="Tabla 4">
            <a:extLst>
              <a:ext uri="{FF2B5EF4-FFF2-40B4-BE49-F238E27FC236}">
                <a16:creationId xmlns:a16="http://schemas.microsoft.com/office/drawing/2014/main" id="{6989D986-643A-4C94-B980-8DE41F0E26B5}"/>
              </a:ext>
            </a:extLst>
          </p:cNvPr>
          <p:cNvGraphicFramePr>
            <a:graphicFrameLocks noGrp="1"/>
          </p:cNvGraphicFramePr>
          <p:nvPr>
            <p:extLst>
              <p:ext uri="{D42A27DB-BD31-4B8C-83A1-F6EECF244321}">
                <p14:modId xmlns:p14="http://schemas.microsoft.com/office/powerpoint/2010/main" val="1340113466"/>
              </p:ext>
            </p:extLst>
          </p:nvPr>
        </p:nvGraphicFramePr>
        <p:xfrm>
          <a:off x="5404011" y="1444482"/>
          <a:ext cx="6269180" cy="1230624"/>
        </p:xfrm>
        <a:graphic>
          <a:graphicData uri="http://schemas.openxmlformats.org/drawingml/2006/table">
            <a:tbl>
              <a:tblPr firstRow="1" firstCol="1" bandRow="1">
                <a:tableStyleId>{5C22544A-7EE6-4342-B048-85BDC9FD1C3A}</a:tableStyleId>
              </a:tblPr>
              <a:tblGrid>
                <a:gridCol w="3134590">
                  <a:extLst>
                    <a:ext uri="{9D8B030D-6E8A-4147-A177-3AD203B41FA5}">
                      <a16:colId xmlns:a16="http://schemas.microsoft.com/office/drawing/2014/main" val="4216782884"/>
                    </a:ext>
                  </a:extLst>
                </a:gridCol>
                <a:gridCol w="3134590">
                  <a:extLst>
                    <a:ext uri="{9D8B030D-6E8A-4147-A177-3AD203B41FA5}">
                      <a16:colId xmlns:a16="http://schemas.microsoft.com/office/drawing/2014/main" val="2269824102"/>
                    </a:ext>
                  </a:extLst>
                </a:gridCol>
              </a:tblGrid>
              <a:tr h="307656">
                <a:tc>
                  <a:txBody>
                    <a:bodyPr/>
                    <a:lstStyle/>
                    <a:p>
                      <a:pPr>
                        <a:lnSpc>
                          <a:spcPct val="115000"/>
                        </a:lnSpc>
                        <a:spcAft>
                          <a:spcPts val="800"/>
                        </a:spcAft>
                      </a:pPr>
                      <a:r>
                        <a:rPr lang="es-CO" sz="1200" kern="100">
                          <a:effectLst/>
                        </a:rPr>
                        <a:t>Valor mínimo</a:t>
                      </a:r>
                      <a:endParaRPr lang="es-CO" sz="12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15000"/>
                        </a:lnSpc>
                        <a:spcAft>
                          <a:spcPts val="800"/>
                        </a:spcAft>
                      </a:pPr>
                      <a:r>
                        <a:rPr lang="es-CO" sz="1200" kern="100">
                          <a:effectLst/>
                        </a:rPr>
                        <a:t>0</a:t>
                      </a:r>
                      <a:endParaRPr lang="es-CO" sz="12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104575580"/>
                  </a:ext>
                </a:extLst>
              </a:tr>
              <a:tr h="307656">
                <a:tc>
                  <a:txBody>
                    <a:bodyPr/>
                    <a:lstStyle/>
                    <a:p>
                      <a:pPr>
                        <a:lnSpc>
                          <a:spcPct val="115000"/>
                        </a:lnSpc>
                        <a:spcAft>
                          <a:spcPts val="800"/>
                        </a:spcAft>
                      </a:pPr>
                      <a:r>
                        <a:rPr lang="es-CO" sz="1200" kern="100">
                          <a:effectLst/>
                        </a:rPr>
                        <a:t>Valor máximo</a:t>
                      </a:r>
                      <a:endParaRPr lang="es-CO" sz="12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15000"/>
                        </a:lnSpc>
                        <a:spcAft>
                          <a:spcPts val="800"/>
                        </a:spcAft>
                      </a:pPr>
                      <a:r>
                        <a:rPr lang="es-CO" sz="1200" kern="100">
                          <a:effectLst/>
                        </a:rPr>
                        <a:t>7.953</a:t>
                      </a:r>
                      <a:endParaRPr lang="es-CO" sz="12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239672087"/>
                  </a:ext>
                </a:extLst>
              </a:tr>
              <a:tr h="307656">
                <a:tc>
                  <a:txBody>
                    <a:bodyPr/>
                    <a:lstStyle/>
                    <a:p>
                      <a:pPr>
                        <a:lnSpc>
                          <a:spcPct val="115000"/>
                        </a:lnSpc>
                        <a:spcAft>
                          <a:spcPts val="800"/>
                        </a:spcAft>
                      </a:pPr>
                      <a:r>
                        <a:rPr lang="es-CO" sz="1200" kern="100">
                          <a:effectLst/>
                        </a:rPr>
                        <a:t>Promedio de usuarios por celda</a:t>
                      </a:r>
                      <a:endParaRPr lang="es-CO" sz="12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15000"/>
                        </a:lnSpc>
                        <a:spcAft>
                          <a:spcPts val="800"/>
                        </a:spcAft>
                      </a:pPr>
                      <a:r>
                        <a:rPr lang="es-CO" sz="1200" kern="100">
                          <a:effectLst/>
                        </a:rPr>
                        <a:t>65.39</a:t>
                      </a:r>
                      <a:endParaRPr lang="es-CO" sz="12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740504511"/>
                  </a:ext>
                </a:extLst>
              </a:tr>
              <a:tr h="307656">
                <a:tc>
                  <a:txBody>
                    <a:bodyPr/>
                    <a:lstStyle/>
                    <a:p>
                      <a:pPr>
                        <a:lnSpc>
                          <a:spcPct val="115000"/>
                        </a:lnSpc>
                        <a:spcAft>
                          <a:spcPts val="800"/>
                        </a:spcAft>
                      </a:pPr>
                      <a:r>
                        <a:rPr lang="es-CO" sz="1200" kern="100">
                          <a:effectLst/>
                        </a:rPr>
                        <a:t>Desviación estándar </a:t>
                      </a:r>
                      <a:endParaRPr lang="es-CO" sz="12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15000"/>
                        </a:lnSpc>
                        <a:spcAft>
                          <a:spcPts val="800"/>
                        </a:spcAft>
                      </a:pPr>
                      <a:r>
                        <a:rPr lang="es-CO" sz="1200" kern="100" dirty="0">
                          <a:effectLst/>
                        </a:rPr>
                        <a:t>533.35</a:t>
                      </a:r>
                      <a:endParaRPr lang="es-CO" sz="1200" kern="100"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248641796"/>
                  </a:ext>
                </a:extLst>
              </a:tr>
            </a:tbl>
          </a:graphicData>
        </a:graphic>
      </p:graphicFrame>
    </p:spTree>
    <p:extLst>
      <p:ext uri="{BB962C8B-B14F-4D97-AF65-F5344CB8AC3E}">
        <p14:creationId xmlns:p14="http://schemas.microsoft.com/office/powerpoint/2010/main" val="16973356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31C13E20-AA25-81A3-2268-BDA1C5AD766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8580" y="-1"/>
            <a:ext cx="7415500" cy="5729591"/>
          </a:xfrm>
          <a:prstGeom prst="rect">
            <a:avLst/>
          </a:prstGeom>
        </p:spPr>
      </p:pic>
      <p:pic>
        <p:nvPicPr>
          <p:cNvPr id="5" name="Imagen 4" descr="Gráfico, Histograma&#10;&#10;El contenido generado por IA puede ser incorrecto.">
            <a:extLst>
              <a:ext uri="{FF2B5EF4-FFF2-40B4-BE49-F238E27FC236}">
                <a16:creationId xmlns:a16="http://schemas.microsoft.com/office/drawing/2014/main" id="{552AE2F3-ABAC-C8B1-3F87-FFCCFB8420E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661828" y="113077"/>
            <a:ext cx="4358640" cy="5528966"/>
          </a:xfrm>
          <a:prstGeom prst="rect">
            <a:avLst/>
          </a:prstGeom>
        </p:spPr>
      </p:pic>
    </p:spTree>
    <p:extLst>
      <p:ext uri="{BB962C8B-B14F-4D97-AF65-F5344CB8AC3E}">
        <p14:creationId xmlns:p14="http://schemas.microsoft.com/office/powerpoint/2010/main" val="6323924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Conector recto 8">
            <a:extLst>
              <a:ext uri="{FF2B5EF4-FFF2-40B4-BE49-F238E27FC236}">
                <a16:creationId xmlns:a16="http://schemas.microsoft.com/office/drawing/2014/main" id="{89D7E168-D67A-D948-AC87-CB2D24F4F0B1}"/>
              </a:ext>
            </a:extLst>
          </p:cNvPr>
          <p:cNvCxnSpPr/>
          <p:nvPr/>
        </p:nvCxnSpPr>
        <p:spPr>
          <a:xfrm>
            <a:off x="3190941" y="4203116"/>
            <a:ext cx="5810117" cy="0"/>
          </a:xfrm>
          <a:prstGeom prst="line">
            <a:avLst/>
          </a:prstGeom>
          <a:ln/>
          <a:effectLst/>
        </p:spPr>
        <p:style>
          <a:lnRef idx="2">
            <a:schemeClr val="dk1"/>
          </a:lnRef>
          <a:fillRef idx="0">
            <a:schemeClr val="dk1"/>
          </a:fillRef>
          <a:effectRef idx="1">
            <a:schemeClr val="dk1"/>
          </a:effectRef>
          <a:fontRef idx="minor">
            <a:schemeClr val="tx1"/>
          </a:fontRef>
        </p:style>
      </p:cxnSp>
      <p:pic>
        <p:nvPicPr>
          <p:cNvPr id="12" name="Imagen 11">
            <a:extLst>
              <a:ext uri="{FF2B5EF4-FFF2-40B4-BE49-F238E27FC236}">
                <a16:creationId xmlns:a16="http://schemas.microsoft.com/office/drawing/2014/main" id="{A9053A73-6D90-574F-8018-F90371688B6A}"/>
              </a:ext>
            </a:extLst>
          </p:cNvPr>
          <p:cNvPicPr>
            <a:picLocks noChangeAspect="1"/>
          </p:cNvPicPr>
          <p:nvPr/>
        </p:nvPicPr>
        <p:blipFill>
          <a:blip r:embed="rId2"/>
          <a:stretch>
            <a:fillRect/>
          </a:stretch>
        </p:blipFill>
        <p:spPr>
          <a:xfrm>
            <a:off x="5222578" y="4539705"/>
            <a:ext cx="1708848" cy="1115982"/>
          </a:xfrm>
          <a:prstGeom prst="rect">
            <a:avLst/>
          </a:prstGeom>
        </p:spPr>
      </p:pic>
      <p:sp>
        <p:nvSpPr>
          <p:cNvPr id="6" name="Título 1">
            <a:extLst>
              <a:ext uri="{FF2B5EF4-FFF2-40B4-BE49-F238E27FC236}">
                <a16:creationId xmlns:a16="http://schemas.microsoft.com/office/drawing/2014/main" id="{27668624-E1C2-754F-B47D-812BEE46FFC5}"/>
              </a:ext>
            </a:extLst>
          </p:cNvPr>
          <p:cNvSpPr txBox="1">
            <a:spLocks/>
          </p:cNvSpPr>
          <p:nvPr/>
        </p:nvSpPr>
        <p:spPr>
          <a:xfrm>
            <a:off x="2976368" y="2150690"/>
            <a:ext cx="6201268" cy="970114"/>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endParaRPr lang="es-ES" sz="4000" dirty="0">
              <a:solidFill>
                <a:srgbClr val="172B7E"/>
              </a:solidFill>
              <a:latin typeface="Ancizar Serif"/>
              <a:cs typeface="Ancizar Serif"/>
            </a:endParaRPr>
          </a:p>
        </p:txBody>
      </p:sp>
      <p:sp>
        <p:nvSpPr>
          <p:cNvPr id="7" name="CuadroTexto 6">
            <a:extLst>
              <a:ext uri="{FF2B5EF4-FFF2-40B4-BE49-F238E27FC236}">
                <a16:creationId xmlns:a16="http://schemas.microsoft.com/office/drawing/2014/main" id="{CEDDFA4D-8C95-5A4E-A6B7-38D5FF51BB3D}"/>
              </a:ext>
            </a:extLst>
          </p:cNvPr>
          <p:cNvSpPr txBox="1"/>
          <p:nvPr/>
        </p:nvSpPr>
        <p:spPr>
          <a:xfrm>
            <a:off x="4357137" y="2393419"/>
            <a:ext cx="3546477" cy="1754326"/>
          </a:xfrm>
          <a:prstGeom prst="rect">
            <a:avLst/>
          </a:prstGeom>
          <a:noFill/>
        </p:spPr>
        <p:txBody>
          <a:bodyPr wrap="square" rtlCol="0">
            <a:spAutoFit/>
          </a:bodyPr>
          <a:lstStyle/>
          <a:p>
            <a:pPr algn="ctr"/>
            <a:r>
              <a:rPr lang="es-ES" b="1" dirty="0">
                <a:solidFill>
                  <a:schemeClr val="tx1">
                    <a:lumMod val="50000"/>
                    <a:lumOff val="50000"/>
                  </a:schemeClr>
                </a:solidFill>
                <a:latin typeface="Ancizar Sans"/>
                <a:cs typeface="Ancizar Sans"/>
              </a:rPr>
              <a:t> Billy Alexander Ávila Sánchez</a:t>
            </a:r>
          </a:p>
          <a:p>
            <a:pPr algn="ctr"/>
            <a:r>
              <a:rPr lang="es-ES" b="1" dirty="0">
                <a:solidFill>
                  <a:schemeClr val="tx1">
                    <a:lumMod val="50000"/>
                    <a:lumOff val="50000"/>
                  </a:schemeClr>
                </a:solidFill>
                <a:latin typeface="Ancizar Sans"/>
                <a:cs typeface="Ancizar Sans"/>
              </a:rPr>
              <a:t>Historiador y geógrafo </a:t>
            </a:r>
          </a:p>
          <a:p>
            <a:pPr algn="ctr"/>
            <a:endParaRPr lang="es-ES" b="1" dirty="0">
              <a:solidFill>
                <a:schemeClr val="tx1">
                  <a:lumMod val="50000"/>
                  <a:lumOff val="50000"/>
                </a:schemeClr>
              </a:solidFill>
              <a:latin typeface="Ancizar Sans"/>
              <a:cs typeface="Ancizar Sans"/>
            </a:endParaRPr>
          </a:p>
          <a:p>
            <a:pPr algn="ctr"/>
            <a:endParaRPr lang="es-ES" b="1" dirty="0">
              <a:solidFill>
                <a:schemeClr val="tx1">
                  <a:lumMod val="50000"/>
                  <a:lumOff val="50000"/>
                </a:schemeClr>
              </a:solidFill>
              <a:latin typeface="Ancizar Sans"/>
              <a:cs typeface="Ancizar Sans"/>
            </a:endParaRPr>
          </a:p>
          <a:p>
            <a:pPr algn="ctr"/>
            <a:r>
              <a:rPr lang="es-ES" b="1" dirty="0">
                <a:solidFill>
                  <a:schemeClr val="tx1">
                    <a:lumMod val="50000"/>
                    <a:lumOff val="50000"/>
                  </a:schemeClr>
                </a:solidFill>
                <a:latin typeface="Ancizar Sans"/>
                <a:cs typeface="Ancizar Sans"/>
              </a:rPr>
              <a:t> </a:t>
            </a:r>
          </a:p>
          <a:p>
            <a:pPr algn="ctr"/>
            <a:endParaRPr lang="es-ES" b="1" dirty="0">
              <a:solidFill>
                <a:schemeClr val="tx1">
                  <a:lumMod val="50000"/>
                  <a:lumOff val="50000"/>
                </a:schemeClr>
              </a:solidFill>
              <a:latin typeface="Ancizar Sans"/>
              <a:cs typeface="Ancizar Sans"/>
            </a:endParaRPr>
          </a:p>
        </p:txBody>
      </p:sp>
      <p:sp>
        <p:nvSpPr>
          <p:cNvPr id="3" name="CuadroTexto 2">
            <a:extLst>
              <a:ext uri="{FF2B5EF4-FFF2-40B4-BE49-F238E27FC236}">
                <a16:creationId xmlns:a16="http://schemas.microsoft.com/office/drawing/2014/main" id="{614E2C60-8799-1BF2-F88E-64B29E504B20}"/>
              </a:ext>
            </a:extLst>
          </p:cNvPr>
          <p:cNvSpPr txBox="1"/>
          <p:nvPr/>
        </p:nvSpPr>
        <p:spPr>
          <a:xfrm>
            <a:off x="3014364" y="276963"/>
            <a:ext cx="6265070" cy="2062103"/>
          </a:xfrm>
          <a:prstGeom prst="rect">
            <a:avLst/>
          </a:prstGeom>
          <a:noFill/>
        </p:spPr>
        <p:txBody>
          <a:bodyPr wrap="square">
            <a:spAutoFit/>
          </a:bodyPr>
          <a:lstStyle/>
          <a:p>
            <a:pPr algn="ctr"/>
            <a:r>
              <a:rPr lang="es-CO" sz="3200" noProof="0" dirty="0">
                <a:solidFill>
                  <a:srgbClr val="464E9C"/>
                </a:solidFill>
                <a:latin typeface="Ancizar Sans Extrabold"/>
              </a:rPr>
              <a:t>Análisis espacial de los usuarios asignados a la Subred Integrada de Servicios de Salud Sur en Bogotá mediante técnicas de programación </a:t>
            </a:r>
          </a:p>
        </p:txBody>
      </p:sp>
    </p:spTree>
    <p:extLst>
      <p:ext uri="{BB962C8B-B14F-4D97-AF65-F5344CB8AC3E}">
        <p14:creationId xmlns:p14="http://schemas.microsoft.com/office/powerpoint/2010/main" val="174500697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FEABBC0-0217-4A3A-4FFF-048E98016E84}"/>
              </a:ext>
            </a:extLst>
          </p:cNvPr>
          <p:cNvSpPr>
            <a:spLocks noGrp="1"/>
          </p:cNvSpPr>
          <p:nvPr>
            <p:ph type="title"/>
          </p:nvPr>
        </p:nvSpPr>
        <p:spPr/>
        <p:txBody>
          <a:bodyPr>
            <a:normAutofit/>
          </a:bodyPr>
          <a:lstStyle/>
          <a:p>
            <a:r>
              <a:rPr lang="es-MX" sz="6000" dirty="0">
                <a:latin typeface="Ancizar Sans Extrabold"/>
              </a:rPr>
              <a:t>Discusión </a:t>
            </a:r>
            <a:endParaRPr lang="es-CO" sz="6000" dirty="0">
              <a:latin typeface="Ancizar Sans Extrabold"/>
            </a:endParaRPr>
          </a:p>
        </p:txBody>
      </p:sp>
      <p:sp>
        <p:nvSpPr>
          <p:cNvPr id="3" name="Marcador de contenido 2">
            <a:extLst>
              <a:ext uri="{FF2B5EF4-FFF2-40B4-BE49-F238E27FC236}">
                <a16:creationId xmlns:a16="http://schemas.microsoft.com/office/drawing/2014/main" id="{BAB42242-2F29-5D1D-3425-922C0B169580}"/>
              </a:ext>
            </a:extLst>
          </p:cNvPr>
          <p:cNvSpPr>
            <a:spLocks noGrp="1"/>
          </p:cNvSpPr>
          <p:nvPr>
            <p:ph idx="1"/>
          </p:nvPr>
        </p:nvSpPr>
        <p:spPr/>
        <p:txBody>
          <a:bodyPr/>
          <a:lstStyle/>
          <a:p>
            <a:r>
              <a:rPr lang="es-CO" sz="1800" kern="100" dirty="0">
                <a:latin typeface="Ancizar Sans"/>
                <a:ea typeface="Aptos" panose="020B0004020202020204" pitchFamily="34" charset="0"/>
                <a:cs typeface="Times New Roman" panose="02020603050405020304" pitchFamily="18" charset="0"/>
              </a:rPr>
              <a:t>S</a:t>
            </a:r>
            <a:r>
              <a:rPr lang="es-CO" sz="1800" kern="100" dirty="0">
                <a:effectLst/>
                <a:latin typeface="Ancizar Sans"/>
                <a:ea typeface="Aptos" panose="020B0004020202020204" pitchFamily="34" charset="0"/>
                <a:cs typeface="Times New Roman" panose="02020603050405020304" pitchFamily="18" charset="0"/>
              </a:rPr>
              <a:t>e identificó la localización y distribución de los usuarios asignados a la Subred Sur en enero de 2025. Se observó que 1.185 personas registradas en la entidad aparecen en localidades fuera de su jurisdicción, mientras que 20.722 usuarios carecen de coordenadas geográficas, lo que impide determinar su ubicación.</a:t>
            </a:r>
          </a:p>
          <a:p>
            <a:r>
              <a:rPr lang="es-CO" sz="1800" dirty="0">
                <a:effectLst/>
                <a:latin typeface="Ancizar Sans"/>
                <a:ea typeface="Aptos" panose="020B0004020202020204" pitchFamily="34" charset="0"/>
              </a:rPr>
              <a:t>los principales problemas en la geocodificación incluyen inconsistencias en los formatos de direcciones, sistemas de numeración inexactos, errores ortográficos, uso de abreviaturas y falta de datos estructurados ( Es necesario hacer un proceso de estandarización de los datos)</a:t>
            </a:r>
          </a:p>
          <a:p>
            <a:r>
              <a:rPr lang="es-CO" sz="1800" kern="100" dirty="0">
                <a:latin typeface="Ancizar Sans"/>
                <a:ea typeface="Aptos" panose="020B0004020202020204" pitchFamily="34" charset="0"/>
                <a:cs typeface="Times New Roman" panose="02020603050405020304" pitchFamily="18" charset="0"/>
              </a:rPr>
              <a:t>L</a:t>
            </a:r>
            <a:r>
              <a:rPr lang="es-CO" sz="1800" kern="100" dirty="0">
                <a:effectLst/>
                <a:latin typeface="Ancizar Sans"/>
                <a:ea typeface="Aptos" panose="020B0004020202020204" pitchFamily="34" charset="0"/>
                <a:cs typeface="Times New Roman" panose="02020603050405020304" pitchFamily="18" charset="0"/>
              </a:rPr>
              <a:t>as Unidades de Planeamiento Zonal (UPZ) con mayor concentración de usuarios asignados son Lucero, Arborizadora y Jerusalén, ubicadas en la localidad de Ciudad Bolívar. Ante esta distribución, es fundamental que los centros de salud con mayor capacidad instalada, como Candelaria La Nueva, Vista Hermosa y Manuela Beltrán, cuenten con el personal y los equipos adecuados para atender eficientemente a la población concentrada en esta zona de la Subred Sur o en su defecto la distribución hacia otros centros teniendo en cuenta los desplazamientos más cortos que faciliten la atención del usuario.</a:t>
            </a:r>
          </a:p>
          <a:p>
            <a:endParaRPr lang="es-CO" sz="1800" kern="100" dirty="0">
              <a:effectLst/>
              <a:latin typeface="Ancizar Sans"/>
              <a:ea typeface="Aptos" panose="020B0004020202020204" pitchFamily="34" charset="0"/>
              <a:cs typeface="Times New Roman" panose="02020603050405020304" pitchFamily="18" charset="0"/>
            </a:endParaRPr>
          </a:p>
          <a:p>
            <a:endParaRPr lang="es-CO" dirty="0"/>
          </a:p>
        </p:txBody>
      </p:sp>
    </p:spTree>
    <p:extLst>
      <p:ext uri="{BB962C8B-B14F-4D97-AF65-F5344CB8AC3E}">
        <p14:creationId xmlns:p14="http://schemas.microsoft.com/office/powerpoint/2010/main" val="26054010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5C67D26-7546-CCCC-21C3-3074470AB22F}"/>
              </a:ext>
            </a:extLst>
          </p:cNvPr>
          <p:cNvSpPr>
            <a:spLocks noGrp="1"/>
          </p:cNvSpPr>
          <p:nvPr>
            <p:ph type="title"/>
          </p:nvPr>
        </p:nvSpPr>
        <p:spPr/>
        <p:txBody>
          <a:bodyPr/>
          <a:lstStyle/>
          <a:p>
            <a:r>
              <a:rPr lang="es-MX" b="1" dirty="0">
                <a:latin typeface="Ancizar Sans Extrabold"/>
              </a:rPr>
              <a:t>Conclusiones </a:t>
            </a:r>
            <a:endParaRPr lang="es-CO" b="1" dirty="0">
              <a:latin typeface="Ancizar Sans Extrabold"/>
            </a:endParaRPr>
          </a:p>
        </p:txBody>
      </p:sp>
      <p:sp>
        <p:nvSpPr>
          <p:cNvPr id="3" name="Marcador de contenido 2">
            <a:extLst>
              <a:ext uri="{FF2B5EF4-FFF2-40B4-BE49-F238E27FC236}">
                <a16:creationId xmlns:a16="http://schemas.microsoft.com/office/drawing/2014/main" id="{51AB5E3C-46DD-29DE-C4F5-963CFB9A0382}"/>
              </a:ext>
            </a:extLst>
          </p:cNvPr>
          <p:cNvSpPr>
            <a:spLocks noGrp="1"/>
          </p:cNvSpPr>
          <p:nvPr>
            <p:ph idx="1"/>
          </p:nvPr>
        </p:nvSpPr>
        <p:spPr/>
        <p:txBody>
          <a:bodyPr/>
          <a:lstStyle/>
          <a:p>
            <a:r>
              <a:rPr lang="es-CO" sz="1800" dirty="0">
                <a:effectLst/>
                <a:latin typeface="Ancizar Sans"/>
                <a:ea typeface="Aptos" panose="020B0004020202020204" pitchFamily="34" charset="0"/>
              </a:rPr>
              <a:t>La implementación de un código que transforme datos alfanuméricos en información espacial puede ser una herramienta de gran valor no solo para el sector salud, sino también para otras entidades que, en sus formatos iniciales, no incluyen componentes espaciales. </a:t>
            </a:r>
            <a:r>
              <a:rPr lang="es-CO" sz="1800" dirty="0">
                <a:latin typeface="Ancizar Sans"/>
                <a:ea typeface="Aptos" panose="020B0004020202020204" pitchFamily="34" charset="0"/>
              </a:rPr>
              <a:t>P</a:t>
            </a:r>
            <a:r>
              <a:rPr lang="es-CO" sz="1800" dirty="0">
                <a:effectLst/>
                <a:latin typeface="Ancizar Sans"/>
                <a:ea typeface="Aptos" panose="020B0004020202020204" pitchFamily="34" charset="0"/>
              </a:rPr>
              <a:t>ermite mejorar la operabilidad y la manipulación de los datos, facilitando análisis espaciales que contribuyan a la toma de decisiones estratégicas.</a:t>
            </a:r>
          </a:p>
          <a:p>
            <a:r>
              <a:rPr lang="es-CO" sz="1800" dirty="0">
                <a:effectLst/>
                <a:latin typeface="Times New Roman" panose="02020603050405020304" pitchFamily="18" charset="0"/>
                <a:ea typeface="Aptos" panose="020B0004020202020204" pitchFamily="34" charset="0"/>
              </a:rPr>
              <a:t>El código desarrollado también puede adaptarse según la delimitación específica de los territorios a analizar. Es decir, de acuerdo con los lineamientos y manuales de nomenclatura que regulan la estructura de las direcciones, su aplicación puede extenderse a otros contextos. </a:t>
            </a:r>
            <a:endParaRPr lang="es-CO" sz="1800" dirty="0">
              <a:latin typeface="Ancizar Sans"/>
              <a:ea typeface="Aptos" panose="020B0004020202020204" pitchFamily="34" charset="0"/>
            </a:endParaRPr>
          </a:p>
          <a:p>
            <a:r>
              <a:rPr lang="es-CO" sz="1800" dirty="0">
                <a:effectLst/>
                <a:latin typeface="Times New Roman" panose="02020603050405020304" pitchFamily="18" charset="0"/>
                <a:ea typeface="Aptos" panose="020B0004020202020204" pitchFamily="34" charset="0"/>
              </a:rPr>
              <a:t>Si bien el propósito inicial de este código fue asignar usuarios a los centros de salud existentes, su funcionalidad puede ampliarse incorporando variables adicionales, como el estado de la infraestructura vial, las rutas del transporte público, la capacidad real de los centros de atención y la afluencia de usuarios en distintos periodos de tiempo. La inclusión de estos elementos permitiría desarrollar metodologías más completas y alineadas con las políticas de salud establecidas a nivel distrital y nacional</a:t>
            </a:r>
            <a:endParaRPr lang="es-CO" dirty="0">
              <a:latin typeface="Ancizar Sans"/>
            </a:endParaRPr>
          </a:p>
        </p:txBody>
      </p:sp>
    </p:spTree>
    <p:extLst>
      <p:ext uri="{BB962C8B-B14F-4D97-AF65-F5344CB8AC3E}">
        <p14:creationId xmlns:p14="http://schemas.microsoft.com/office/powerpoint/2010/main" val="34564232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0A6B94E-A7E2-B0E9-2CB9-6CDFCCB71705}"/>
              </a:ext>
            </a:extLst>
          </p:cNvPr>
          <p:cNvSpPr>
            <a:spLocks noGrp="1"/>
          </p:cNvSpPr>
          <p:nvPr>
            <p:ph type="title"/>
          </p:nvPr>
        </p:nvSpPr>
        <p:spPr>
          <a:xfrm>
            <a:off x="379379" y="0"/>
            <a:ext cx="10515600" cy="1325563"/>
          </a:xfrm>
        </p:spPr>
        <p:txBody>
          <a:bodyPr/>
          <a:lstStyle/>
          <a:p>
            <a:r>
              <a:rPr lang="es-MX" dirty="0">
                <a:latin typeface="Ancizar Sans Extrabold"/>
              </a:rPr>
              <a:t>Bibliografía consultada </a:t>
            </a:r>
            <a:endParaRPr lang="es-CO" dirty="0">
              <a:latin typeface="Ancizar Sans Extrabold"/>
            </a:endParaRPr>
          </a:p>
        </p:txBody>
      </p:sp>
      <p:sp>
        <p:nvSpPr>
          <p:cNvPr id="3" name="Marcador de contenido 2">
            <a:extLst>
              <a:ext uri="{FF2B5EF4-FFF2-40B4-BE49-F238E27FC236}">
                <a16:creationId xmlns:a16="http://schemas.microsoft.com/office/drawing/2014/main" id="{1515328B-443F-D589-4B09-105B2C307104}"/>
              </a:ext>
            </a:extLst>
          </p:cNvPr>
          <p:cNvSpPr>
            <a:spLocks noGrp="1"/>
          </p:cNvSpPr>
          <p:nvPr>
            <p:ph idx="1"/>
          </p:nvPr>
        </p:nvSpPr>
        <p:spPr>
          <a:xfrm>
            <a:off x="379379" y="1031132"/>
            <a:ext cx="11147898" cy="5145831"/>
          </a:xfrm>
        </p:spPr>
        <p:txBody>
          <a:bodyPr>
            <a:noAutofit/>
          </a:bodyPr>
          <a:lstStyle/>
          <a:p>
            <a:pPr marL="449580" algn="just">
              <a:lnSpc>
                <a:spcPct val="115000"/>
              </a:lnSpc>
              <a:spcAft>
                <a:spcPts val="800"/>
              </a:spcAft>
            </a:pPr>
            <a:r>
              <a:rPr lang="es-CO" sz="12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Alcaldía Mayor de Bogotá. (2022). </a:t>
            </a:r>
            <a:r>
              <a:rPr lang="es-CO" sz="1200" i="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Plan de Ordenamiento Territorial 2022-2035</a:t>
            </a:r>
            <a:r>
              <a:rPr lang="es-CO" sz="12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s-CO" sz="1200" u="sng" kern="0" dirty="0">
                <a:solidFill>
                  <a:srgbClr val="467886"/>
                </a:solidFill>
                <a:effectLst/>
                <a:latin typeface="Times New Roman" panose="02020603050405020304" pitchFamily="18" charset="0"/>
                <a:ea typeface="Times New Roman" panose="02020603050405020304" pitchFamily="18" charset="0"/>
                <a:cs typeface="Times New Roman" panose="02020603050405020304" pitchFamily="18" charset="0"/>
                <a:hlinkClick r:id="rId2"/>
              </a:rPr>
              <a:t>https://bogota.gov.co/bog/pot-2022-2035/</a:t>
            </a:r>
            <a:endParaRPr lang="es-CO" sz="1200" kern="100" dirty="0">
              <a:effectLst/>
              <a:latin typeface="Aptos" panose="020B0004020202020204" pitchFamily="34" charset="0"/>
              <a:ea typeface="Aptos" panose="020B0004020202020204" pitchFamily="34" charset="0"/>
              <a:cs typeface="Times New Roman" panose="02020603050405020304" pitchFamily="18" charset="0"/>
            </a:endParaRPr>
          </a:p>
          <a:p>
            <a:pPr marL="449580" algn="just">
              <a:lnSpc>
                <a:spcPct val="115000"/>
              </a:lnSpc>
              <a:spcAft>
                <a:spcPts val="800"/>
              </a:spcAft>
            </a:pPr>
            <a:r>
              <a:rPr lang="es-CO" sz="1200" kern="0"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Barcellos</a:t>
            </a:r>
            <a:r>
              <a:rPr lang="es-CO" sz="12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s-CO" sz="1200" kern="0"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Christovam</a:t>
            </a:r>
            <a:r>
              <a:rPr lang="es-CO" sz="12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(2003). Unidades y escalas en los análisis espaciales en salud. </a:t>
            </a:r>
            <a:r>
              <a:rPr lang="es-CO" sz="1200" i="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Revista Cubana de Salud Pública</a:t>
            </a:r>
            <a:r>
              <a:rPr lang="es-CO" sz="12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s-CO" sz="1200" i="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29</a:t>
            </a:r>
            <a:r>
              <a:rPr lang="es-CO" sz="12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(4) Recuperado en 06 de febrero de 2025, de </a:t>
            </a:r>
            <a:r>
              <a:rPr lang="es-CO" sz="1200" u="sng" kern="0" dirty="0">
                <a:solidFill>
                  <a:srgbClr val="467886"/>
                </a:solidFill>
                <a:effectLst/>
                <a:latin typeface="Times New Roman" panose="02020603050405020304" pitchFamily="18" charset="0"/>
                <a:ea typeface="Times New Roman" panose="02020603050405020304" pitchFamily="18" charset="0"/>
                <a:cs typeface="Times New Roman" panose="02020603050405020304" pitchFamily="18" charset="0"/>
                <a:hlinkClick r:id="rId3"/>
              </a:rPr>
              <a:t>http://scielo.sld.cu/scielo.php?script=sci_arttext&amp;pid=S0864-34662003000400003&amp;lng=es&amp;tlng=es</a:t>
            </a:r>
            <a:r>
              <a:rPr lang="es-CO" sz="12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a:t>
            </a:r>
            <a:endParaRPr lang="es-CO" sz="1200" kern="100" dirty="0">
              <a:effectLst/>
              <a:latin typeface="Aptos" panose="020B0004020202020204" pitchFamily="34" charset="0"/>
              <a:ea typeface="Aptos" panose="020B0004020202020204" pitchFamily="34" charset="0"/>
              <a:cs typeface="Times New Roman" panose="02020603050405020304" pitchFamily="18" charset="0"/>
            </a:endParaRPr>
          </a:p>
          <a:p>
            <a:pPr marL="449580" algn="just">
              <a:lnSpc>
                <a:spcPct val="115000"/>
              </a:lnSpc>
              <a:spcAft>
                <a:spcPts val="800"/>
              </a:spcAft>
            </a:pPr>
            <a:r>
              <a:rPr lang="en-US" sz="1200" kern="100" dirty="0">
                <a:effectLst/>
                <a:latin typeface="Times New Roman" panose="02020603050405020304" pitchFamily="18" charset="0"/>
                <a:ea typeface="Aptos" panose="020B0004020202020204" pitchFamily="34" charset="0"/>
                <a:cs typeface="Times New Roman" panose="02020603050405020304" pitchFamily="18" charset="0"/>
              </a:rPr>
              <a:t>Bolstad, P. (2016). </a:t>
            </a:r>
            <a:r>
              <a:rPr lang="en-US" sz="1200" i="1" kern="100" dirty="0">
                <a:effectLst/>
                <a:latin typeface="Times New Roman" panose="02020603050405020304" pitchFamily="18" charset="0"/>
                <a:ea typeface="Aptos" panose="020B0004020202020204" pitchFamily="34" charset="0"/>
                <a:cs typeface="Times New Roman" panose="02020603050405020304" pitchFamily="18" charset="0"/>
              </a:rPr>
              <a:t>GIS fundamentals: A first text on geographic information systems</a:t>
            </a:r>
            <a:r>
              <a:rPr lang="en-US" sz="1200" kern="100" dirty="0">
                <a:effectLst/>
                <a:latin typeface="Times New Roman" panose="02020603050405020304" pitchFamily="18" charset="0"/>
                <a:ea typeface="Aptos" panose="020B0004020202020204" pitchFamily="34" charset="0"/>
                <a:cs typeface="Times New Roman" panose="02020603050405020304" pitchFamily="18" charset="0"/>
              </a:rPr>
              <a:t> (4th ed.). </a:t>
            </a:r>
            <a:r>
              <a:rPr lang="es-CO" sz="1200" kern="100" dirty="0">
                <a:effectLst/>
                <a:latin typeface="Times New Roman" panose="02020603050405020304" pitchFamily="18" charset="0"/>
                <a:ea typeface="Aptos" panose="020B0004020202020204" pitchFamily="34" charset="0"/>
                <a:cs typeface="Times New Roman" panose="02020603050405020304" pitchFamily="18" charset="0"/>
              </a:rPr>
              <a:t>Eider </a:t>
            </a:r>
            <a:r>
              <a:rPr lang="es-CO" sz="1200" kern="100" dirty="0" err="1">
                <a:effectLst/>
                <a:latin typeface="Times New Roman" panose="02020603050405020304" pitchFamily="18" charset="0"/>
                <a:ea typeface="Aptos" panose="020B0004020202020204" pitchFamily="34" charset="0"/>
                <a:cs typeface="Times New Roman" panose="02020603050405020304" pitchFamily="18" charset="0"/>
              </a:rPr>
              <a:t>Press</a:t>
            </a:r>
            <a:r>
              <a:rPr lang="es-CO" sz="1200" kern="100" dirty="0">
                <a:effectLst/>
                <a:latin typeface="Times New Roman" panose="02020603050405020304" pitchFamily="18" charset="0"/>
                <a:ea typeface="Aptos" panose="020B0004020202020204" pitchFamily="34" charset="0"/>
                <a:cs typeface="Times New Roman" panose="02020603050405020304" pitchFamily="18" charset="0"/>
              </a:rPr>
              <a:t>.</a:t>
            </a:r>
            <a:endParaRPr lang="es-CO" sz="1200" kern="100" dirty="0">
              <a:effectLst/>
              <a:latin typeface="Aptos" panose="020B0004020202020204" pitchFamily="34" charset="0"/>
              <a:ea typeface="Aptos" panose="020B0004020202020204" pitchFamily="34" charset="0"/>
              <a:cs typeface="Times New Roman" panose="02020603050405020304" pitchFamily="18" charset="0"/>
            </a:endParaRPr>
          </a:p>
          <a:p>
            <a:pPr marL="449580" algn="just">
              <a:lnSpc>
                <a:spcPct val="115000"/>
              </a:lnSpc>
              <a:spcAft>
                <a:spcPts val="800"/>
              </a:spcAft>
            </a:pPr>
            <a:r>
              <a:rPr lang="es-CO" sz="1200" kern="0"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Buzai</a:t>
            </a:r>
            <a:r>
              <a:rPr lang="es-CO" sz="12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G. D. (2014). Evaluación multicriterio y análisis espacial de los servicios de salud: conceptos centrales y aplicaciones realizadas a la ciudad de Luján (Provincia de Buenos Aires, Argentina). Anuario de la División Geografía, Universidad Nacional de Luján, Departamento de Ciencias Sociales, Instituto de Investigaciones Geográficas. ISSN: 1851-7897, e-ISSN: 2618-3110.</a:t>
            </a:r>
            <a:endParaRPr lang="es-CO" sz="1200" kern="100" dirty="0">
              <a:effectLst/>
              <a:latin typeface="Aptos" panose="020B0004020202020204" pitchFamily="34" charset="0"/>
              <a:ea typeface="Aptos" panose="020B0004020202020204" pitchFamily="34" charset="0"/>
              <a:cs typeface="Times New Roman" panose="02020603050405020304" pitchFamily="18" charset="0"/>
            </a:endParaRPr>
          </a:p>
          <a:p>
            <a:pPr marL="449580" algn="just">
              <a:lnSpc>
                <a:spcPct val="115000"/>
              </a:lnSpc>
              <a:spcAft>
                <a:spcPts val="800"/>
              </a:spcAft>
            </a:pPr>
            <a:r>
              <a:rPr lang="es-CO" sz="12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Ceballos Gallego, S. (2020)</a:t>
            </a:r>
            <a:r>
              <a:rPr lang="es-CO" sz="1200" i="1" kern="100" dirty="0">
                <a:effectLst/>
                <a:latin typeface="Aptos" panose="020B0004020202020204" pitchFamily="34" charset="0"/>
                <a:ea typeface="Aptos" panose="020B0004020202020204" pitchFamily="34" charset="0"/>
                <a:cs typeface="Times New Roman" panose="02020603050405020304" pitchFamily="18" charset="0"/>
              </a:rPr>
              <a:t> </a:t>
            </a:r>
            <a:r>
              <a:rPr lang="es-CO" sz="1200" i="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Diseño de una estrategia de limpieza y estandarización de direcciones postales a través de redes neurales recurrentes tipo LSTM</a:t>
            </a:r>
            <a:r>
              <a:rPr lang="es-CO" sz="12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[Trabajo de maestría, Universidad Nacional de Colombia]. </a:t>
            </a:r>
            <a:r>
              <a:rPr lang="en-US" sz="1200" kern="0"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Repositorio</a:t>
            </a:r>
            <a:r>
              <a:rPr lang="en-US" sz="12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200" kern="0"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Institucional</a:t>
            </a:r>
            <a:r>
              <a:rPr lang="en-US" sz="12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Universidad Nacional de Colombia.</a:t>
            </a:r>
            <a:endParaRPr lang="es-CO" sz="1200" kern="100" dirty="0">
              <a:effectLst/>
              <a:latin typeface="Aptos" panose="020B0004020202020204" pitchFamily="34" charset="0"/>
              <a:ea typeface="Aptos" panose="020B0004020202020204" pitchFamily="34" charset="0"/>
              <a:cs typeface="Times New Roman" panose="02020603050405020304" pitchFamily="18" charset="0"/>
            </a:endParaRPr>
          </a:p>
          <a:p>
            <a:pPr marL="449580" algn="just">
              <a:lnSpc>
                <a:spcPct val="115000"/>
              </a:lnSpc>
              <a:spcAft>
                <a:spcPts val="800"/>
              </a:spcAft>
            </a:pPr>
            <a:r>
              <a:rPr lang="en-US" sz="12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Chandran, A., Roy, P. Applications of geographical information system and spatial analysis in Indian health research: a systematic review. </a:t>
            </a:r>
            <a:r>
              <a:rPr lang="en-US" sz="1200" i="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BMC Health Serv Res</a:t>
            </a:r>
            <a:r>
              <a:rPr lang="en-US" sz="12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200" b="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24</a:t>
            </a:r>
            <a:r>
              <a:rPr lang="en-US" sz="12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1448 (2024). </a:t>
            </a:r>
            <a:r>
              <a:rPr lang="en-US" sz="1200" u="sng" kern="0" dirty="0">
                <a:solidFill>
                  <a:srgbClr val="467886"/>
                </a:solidFill>
                <a:effectLst/>
                <a:latin typeface="Times New Roman" panose="02020603050405020304" pitchFamily="18" charset="0"/>
                <a:ea typeface="Times New Roman" panose="02020603050405020304" pitchFamily="18" charset="0"/>
                <a:cs typeface="Times New Roman" panose="02020603050405020304" pitchFamily="18" charset="0"/>
                <a:hlinkClick r:id="rId4"/>
              </a:rPr>
              <a:t>https://doi.org/10.1186/s12913-024-11837-9</a:t>
            </a:r>
            <a:endParaRPr lang="es-CO" sz="1200" kern="100" dirty="0">
              <a:effectLst/>
              <a:latin typeface="Aptos" panose="020B0004020202020204" pitchFamily="34" charset="0"/>
              <a:ea typeface="Aptos" panose="020B0004020202020204" pitchFamily="34" charset="0"/>
              <a:cs typeface="Times New Roman" panose="02020603050405020304" pitchFamily="18" charset="0"/>
            </a:endParaRPr>
          </a:p>
          <a:p>
            <a:pPr marL="449580" algn="just">
              <a:lnSpc>
                <a:spcPct val="115000"/>
              </a:lnSpc>
              <a:spcAft>
                <a:spcPts val="800"/>
              </a:spcAft>
            </a:pPr>
            <a:r>
              <a:rPr lang="en-US" sz="1200" kern="0"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Küçük</a:t>
            </a:r>
            <a:r>
              <a:rPr lang="en-US" sz="12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200" kern="0"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Matci</a:t>
            </a:r>
            <a:r>
              <a:rPr lang="en-US" sz="12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D., &amp; </a:t>
            </a:r>
            <a:r>
              <a:rPr lang="en-US" sz="1200" kern="0"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Avdan</a:t>
            </a:r>
            <a:r>
              <a:rPr lang="en-US" sz="12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U. (2017). </a:t>
            </a:r>
            <a:r>
              <a:rPr lang="es-CO" sz="12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Estandarización de direcciones mediante el proceso de lenguaje natural para mejorar los resultados de geocodificación. </a:t>
            </a:r>
            <a:r>
              <a:rPr lang="es-CO" sz="1200" i="1" kern="0"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Journal</a:t>
            </a:r>
            <a:r>
              <a:rPr lang="es-CO" sz="1200" i="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s-CO" sz="1200" i="1" kern="0"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of</a:t>
            </a:r>
            <a:r>
              <a:rPr lang="es-CO" sz="1200" i="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s-CO" sz="1200" i="1" kern="0"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Biomedical</a:t>
            </a:r>
            <a:r>
              <a:rPr lang="es-CO" sz="1200" i="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s-CO" sz="1200" i="1" kern="0"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Informatics</a:t>
            </a:r>
            <a:r>
              <a:rPr lang="es-CO" sz="12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74, 118-125.</a:t>
            </a:r>
            <a:endParaRPr lang="es-CO" sz="1200" kern="100" dirty="0">
              <a:effectLst/>
              <a:latin typeface="Aptos" panose="020B0004020202020204" pitchFamily="34" charset="0"/>
              <a:ea typeface="Aptos" panose="020B0004020202020204" pitchFamily="34" charset="0"/>
              <a:cs typeface="Times New Roman" panose="02020603050405020304" pitchFamily="18" charset="0"/>
            </a:endParaRPr>
          </a:p>
          <a:p>
            <a:pPr marL="449580" algn="just">
              <a:lnSpc>
                <a:spcPct val="115000"/>
              </a:lnSpc>
              <a:spcAft>
                <a:spcPts val="800"/>
              </a:spcAft>
            </a:pPr>
            <a:r>
              <a:rPr lang="en-US" sz="1200" kern="100" dirty="0">
                <a:effectLst/>
                <a:latin typeface="Times New Roman" panose="02020603050405020304" pitchFamily="18" charset="0"/>
                <a:ea typeface="Aptos" panose="020B0004020202020204" pitchFamily="34" charset="0"/>
                <a:cs typeface="Times New Roman" panose="02020603050405020304" pitchFamily="18" charset="0"/>
              </a:rPr>
              <a:t>Longley, P. A., Goodchild, M. F., Maguire, D. J., &amp; Rhind, D. W. (2005). </a:t>
            </a:r>
            <a:r>
              <a:rPr lang="en-US" sz="1200" i="1" kern="100" dirty="0">
                <a:effectLst/>
                <a:latin typeface="Times New Roman" panose="02020603050405020304" pitchFamily="18" charset="0"/>
                <a:ea typeface="Aptos" panose="020B0004020202020204" pitchFamily="34" charset="0"/>
                <a:cs typeface="Times New Roman" panose="02020603050405020304" pitchFamily="18" charset="0"/>
              </a:rPr>
              <a:t>Geographic information science &amp; systems</a:t>
            </a:r>
            <a:r>
              <a:rPr lang="en-US" sz="1200" kern="100" dirty="0">
                <a:effectLst/>
                <a:latin typeface="Times New Roman" panose="02020603050405020304" pitchFamily="18" charset="0"/>
                <a:ea typeface="Aptos" panose="020B0004020202020204" pitchFamily="34" charset="0"/>
                <a:cs typeface="Times New Roman" panose="02020603050405020304" pitchFamily="18" charset="0"/>
              </a:rPr>
              <a:t>. Wiley Editorial.</a:t>
            </a:r>
            <a:endParaRPr lang="es-CO" sz="1200" kern="100" dirty="0">
              <a:effectLst/>
              <a:latin typeface="Aptos" panose="020B0004020202020204" pitchFamily="34" charset="0"/>
              <a:ea typeface="Aptos" panose="020B0004020202020204" pitchFamily="34" charset="0"/>
              <a:cs typeface="Times New Roman" panose="02020603050405020304" pitchFamily="18" charset="0"/>
            </a:endParaRPr>
          </a:p>
          <a:p>
            <a:pPr marL="0" indent="0" algn="just">
              <a:lnSpc>
                <a:spcPct val="115000"/>
              </a:lnSpc>
              <a:spcAft>
                <a:spcPts val="800"/>
              </a:spcAft>
              <a:buNone/>
            </a:pPr>
            <a:endParaRPr lang="es-CO" sz="600" kern="100" dirty="0">
              <a:effectLst/>
              <a:latin typeface="Ancizar Sans" panose="020B0602040300000003"/>
              <a:ea typeface="Aptos" panose="020B0004020202020204" pitchFamily="34" charset="0"/>
              <a:cs typeface="Times New Roman" panose="02020603050405020304" pitchFamily="18" charset="0"/>
            </a:endParaRPr>
          </a:p>
          <a:p>
            <a:endParaRPr lang="es-CO" sz="600" dirty="0">
              <a:latin typeface="Ancizar Sans" panose="020B0602040300000003"/>
            </a:endParaRPr>
          </a:p>
        </p:txBody>
      </p:sp>
    </p:spTree>
    <p:extLst>
      <p:ext uri="{BB962C8B-B14F-4D97-AF65-F5344CB8AC3E}">
        <p14:creationId xmlns:p14="http://schemas.microsoft.com/office/powerpoint/2010/main" val="310125363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35D035F3-5EBC-0A55-956F-4264C041AA67}"/>
              </a:ext>
            </a:extLst>
          </p:cNvPr>
          <p:cNvSpPr>
            <a:spLocks noGrp="1"/>
          </p:cNvSpPr>
          <p:nvPr>
            <p:ph idx="1"/>
          </p:nvPr>
        </p:nvSpPr>
        <p:spPr>
          <a:xfrm>
            <a:off x="838200" y="466928"/>
            <a:ext cx="10515600" cy="5710035"/>
          </a:xfrm>
        </p:spPr>
        <p:txBody>
          <a:bodyPr>
            <a:normAutofit fontScale="77500" lnSpcReduction="20000"/>
          </a:bodyPr>
          <a:lstStyle/>
          <a:p>
            <a:pPr marL="449580" algn="just">
              <a:lnSpc>
                <a:spcPct val="115000"/>
              </a:lnSpc>
              <a:spcAft>
                <a:spcPts val="800"/>
              </a:spcAft>
            </a:pPr>
            <a:r>
              <a:rPr lang="en-US" sz="1700" kern="0" dirty="0">
                <a:solidFill>
                  <a:srgbClr val="000000"/>
                </a:solidFill>
                <a:effectLst/>
                <a:latin typeface="Ancizar Sans"/>
                <a:ea typeface="Times New Roman" panose="02020603050405020304" pitchFamily="18" charset="0"/>
                <a:cs typeface="Times New Roman" panose="02020603050405020304" pitchFamily="18" charset="0"/>
              </a:rPr>
              <a:t>Rosa, J. M., &amp; </a:t>
            </a:r>
            <a:r>
              <a:rPr lang="en-US" sz="1700" kern="0" dirty="0" err="1">
                <a:solidFill>
                  <a:srgbClr val="000000"/>
                </a:solidFill>
                <a:effectLst/>
                <a:latin typeface="Ancizar Sans"/>
                <a:ea typeface="Times New Roman" panose="02020603050405020304" pitchFamily="18" charset="0"/>
                <a:cs typeface="Times New Roman" panose="02020603050405020304" pitchFamily="18" charset="0"/>
              </a:rPr>
              <a:t>Frutos</a:t>
            </a:r>
            <a:r>
              <a:rPr lang="en-US" sz="1700" kern="0" dirty="0">
                <a:solidFill>
                  <a:srgbClr val="000000"/>
                </a:solidFill>
                <a:effectLst/>
                <a:latin typeface="Ancizar Sans"/>
                <a:ea typeface="Times New Roman" panose="02020603050405020304" pitchFamily="18" charset="0"/>
                <a:cs typeface="Times New Roman" panose="02020603050405020304" pitchFamily="18" charset="0"/>
              </a:rPr>
              <a:t>, E. L. (2022). </a:t>
            </a:r>
            <a:r>
              <a:rPr lang="es-CO" sz="1700" kern="0" dirty="0">
                <a:solidFill>
                  <a:srgbClr val="000000"/>
                </a:solidFill>
                <a:effectLst/>
                <a:latin typeface="Ancizar Sans"/>
                <a:ea typeface="Times New Roman" panose="02020603050405020304" pitchFamily="18" charset="0"/>
                <a:cs typeface="Times New Roman" panose="02020603050405020304" pitchFamily="18" charset="0"/>
              </a:rPr>
              <a:t>Ciencia de datos en salud: desafíos y oportunidades en América Latina. Revista Médica Clínica Las Condes, 33(6), 591-597. </a:t>
            </a:r>
            <a:r>
              <a:rPr lang="es-CO" sz="1700" u="sng" kern="0" dirty="0">
                <a:solidFill>
                  <a:srgbClr val="467886"/>
                </a:solidFill>
                <a:effectLst/>
                <a:latin typeface="Ancizar Sans"/>
                <a:ea typeface="Times New Roman" panose="02020603050405020304" pitchFamily="18" charset="0"/>
                <a:cs typeface="Times New Roman" panose="02020603050405020304" pitchFamily="18" charset="0"/>
                <a:hlinkClick r:id="rId2"/>
              </a:rPr>
              <a:t>https://doi.org/10.1016/j.rmclc.2022.09.007</a:t>
            </a:r>
            <a:endParaRPr lang="es-CO" sz="1700" kern="100" dirty="0">
              <a:effectLst/>
              <a:latin typeface="Ancizar Sans"/>
              <a:ea typeface="Aptos" panose="020B0004020202020204" pitchFamily="34" charset="0"/>
              <a:cs typeface="Times New Roman" panose="02020603050405020304" pitchFamily="18" charset="0"/>
            </a:endParaRPr>
          </a:p>
          <a:p>
            <a:pPr marL="449580" algn="just">
              <a:lnSpc>
                <a:spcPct val="115000"/>
              </a:lnSpc>
              <a:spcAft>
                <a:spcPts val="800"/>
              </a:spcAft>
            </a:pPr>
            <a:r>
              <a:rPr lang="es-CO" sz="1700" kern="100" dirty="0">
                <a:effectLst/>
                <a:latin typeface="Ancizar Sans"/>
                <a:ea typeface="Aptos" panose="020B0004020202020204" pitchFamily="34" charset="0"/>
                <a:cs typeface="Times New Roman" panose="02020603050405020304" pitchFamily="18" charset="0"/>
              </a:rPr>
              <a:t>Madrid Soto, A y Ortiz López, L. (2005). </a:t>
            </a:r>
            <a:r>
              <a:rPr lang="es-CO" sz="1700" i="1" kern="100" dirty="0">
                <a:effectLst/>
                <a:latin typeface="Ancizar Sans"/>
                <a:ea typeface="Aptos" panose="020B0004020202020204" pitchFamily="34" charset="0"/>
                <a:cs typeface="Times New Roman" panose="02020603050405020304" pitchFamily="18" charset="0"/>
              </a:rPr>
              <a:t>Análisis y síntesis en cartografía: algunos procedimientos. </a:t>
            </a:r>
            <a:r>
              <a:rPr lang="es-CO" sz="1700" kern="100" dirty="0">
                <a:effectLst/>
                <a:latin typeface="Ancizar Sans"/>
                <a:ea typeface="Aptos" panose="020B0004020202020204" pitchFamily="34" charset="0"/>
                <a:cs typeface="Times New Roman" panose="02020603050405020304" pitchFamily="18" charset="0"/>
              </a:rPr>
              <a:t>Universidad Nacional de Colombia.</a:t>
            </a:r>
          </a:p>
          <a:p>
            <a:pPr marL="449580" algn="just">
              <a:lnSpc>
                <a:spcPct val="115000"/>
              </a:lnSpc>
              <a:spcAft>
                <a:spcPts val="800"/>
              </a:spcAft>
            </a:pPr>
            <a:r>
              <a:rPr lang="en-US" sz="1700" kern="100" dirty="0" err="1">
                <a:effectLst/>
                <a:latin typeface="Ancizar Sans"/>
                <a:ea typeface="Aptos" panose="020B0004020202020204" pitchFamily="34" charset="0"/>
                <a:cs typeface="Times New Roman" panose="02020603050405020304" pitchFamily="18" charset="0"/>
              </a:rPr>
              <a:t>Mseke</a:t>
            </a:r>
            <a:r>
              <a:rPr lang="en-US" sz="1700" kern="100" dirty="0">
                <a:effectLst/>
                <a:latin typeface="Ancizar Sans"/>
                <a:ea typeface="Aptos" panose="020B0004020202020204" pitchFamily="34" charset="0"/>
                <a:cs typeface="Times New Roman" panose="02020603050405020304" pitchFamily="18" charset="0"/>
              </a:rPr>
              <a:t>, E. P., Jessup, B., &amp; Barnett, T. (2024). Impact of distance and/or travel time on healthcare service access in rural and remote areas: A scoping review. </a:t>
            </a:r>
            <a:r>
              <a:rPr lang="es-CO" sz="1700" i="1" kern="100" dirty="0" err="1">
                <a:effectLst/>
                <a:latin typeface="Ancizar Sans"/>
                <a:ea typeface="Aptos" panose="020B0004020202020204" pitchFamily="34" charset="0"/>
                <a:cs typeface="Times New Roman" panose="02020603050405020304" pitchFamily="18" charset="0"/>
              </a:rPr>
              <a:t>Journal</a:t>
            </a:r>
            <a:r>
              <a:rPr lang="es-CO" sz="1700" i="1" kern="100" dirty="0">
                <a:effectLst/>
                <a:latin typeface="Ancizar Sans"/>
                <a:ea typeface="Aptos" panose="020B0004020202020204" pitchFamily="34" charset="0"/>
                <a:cs typeface="Times New Roman" panose="02020603050405020304" pitchFamily="18" charset="0"/>
              </a:rPr>
              <a:t> </a:t>
            </a:r>
            <a:r>
              <a:rPr lang="es-CO" sz="1700" i="1" kern="100" dirty="0" err="1">
                <a:effectLst/>
                <a:latin typeface="Ancizar Sans"/>
                <a:ea typeface="Aptos" panose="020B0004020202020204" pitchFamily="34" charset="0"/>
                <a:cs typeface="Times New Roman" panose="02020603050405020304" pitchFamily="18" charset="0"/>
              </a:rPr>
              <a:t>of</a:t>
            </a:r>
            <a:r>
              <a:rPr lang="es-CO" sz="1700" i="1" kern="100" dirty="0">
                <a:effectLst/>
                <a:latin typeface="Ancizar Sans"/>
                <a:ea typeface="Aptos" panose="020B0004020202020204" pitchFamily="34" charset="0"/>
                <a:cs typeface="Times New Roman" panose="02020603050405020304" pitchFamily="18" charset="0"/>
              </a:rPr>
              <a:t> </a:t>
            </a:r>
            <a:r>
              <a:rPr lang="es-CO" sz="1700" i="1" kern="100" dirty="0" err="1">
                <a:effectLst/>
                <a:latin typeface="Ancizar Sans"/>
                <a:ea typeface="Aptos" panose="020B0004020202020204" pitchFamily="34" charset="0"/>
                <a:cs typeface="Times New Roman" panose="02020603050405020304" pitchFamily="18" charset="0"/>
              </a:rPr>
              <a:t>Transport</a:t>
            </a:r>
            <a:r>
              <a:rPr lang="es-CO" sz="1700" i="1" kern="100" dirty="0">
                <a:effectLst/>
                <a:latin typeface="Ancizar Sans"/>
                <a:ea typeface="Aptos" panose="020B0004020202020204" pitchFamily="34" charset="0"/>
                <a:cs typeface="Times New Roman" panose="02020603050405020304" pitchFamily="18" charset="0"/>
              </a:rPr>
              <a:t> &amp; </a:t>
            </a:r>
            <a:r>
              <a:rPr lang="es-CO" sz="1700" i="1" kern="100" dirty="0" err="1">
                <a:effectLst/>
                <a:latin typeface="Ancizar Sans"/>
                <a:ea typeface="Aptos" panose="020B0004020202020204" pitchFamily="34" charset="0"/>
                <a:cs typeface="Times New Roman" panose="02020603050405020304" pitchFamily="18" charset="0"/>
              </a:rPr>
              <a:t>Health</a:t>
            </a:r>
            <a:r>
              <a:rPr lang="es-CO" sz="1700" i="1" kern="100" dirty="0">
                <a:effectLst/>
                <a:latin typeface="Ancizar Sans"/>
                <a:ea typeface="Aptos" panose="020B0004020202020204" pitchFamily="34" charset="0"/>
                <a:cs typeface="Times New Roman" panose="02020603050405020304" pitchFamily="18" charset="0"/>
              </a:rPr>
              <a:t>, 37</a:t>
            </a:r>
            <a:r>
              <a:rPr lang="es-CO" sz="1700" kern="100" dirty="0">
                <a:effectLst/>
                <a:latin typeface="Ancizar Sans"/>
                <a:ea typeface="Aptos" panose="020B0004020202020204" pitchFamily="34" charset="0"/>
                <a:cs typeface="Times New Roman" panose="02020603050405020304" pitchFamily="18" charset="0"/>
              </a:rPr>
              <a:t>, 101819. </a:t>
            </a:r>
            <a:r>
              <a:rPr lang="es-CO" sz="1700" u="sng" kern="100" dirty="0">
                <a:solidFill>
                  <a:srgbClr val="467886"/>
                </a:solidFill>
                <a:effectLst/>
                <a:latin typeface="Ancizar Sans"/>
                <a:ea typeface="Aptos" panose="020B0004020202020204" pitchFamily="34" charset="0"/>
                <a:cs typeface="Times New Roman" panose="02020603050405020304" pitchFamily="18" charset="0"/>
                <a:hlinkClick r:id="rId3"/>
              </a:rPr>
              <a:t>https://doi.org/10.1016/j.jth.2024.101819</a:t>
            </a:r>
            <a:endParaRPr lang="es-CO" sz="1700" kern="100" dirty="0">
              <a:effectLst/>
              <a:latin typeface="Ancizar Sans"/>
              <a:ea typeface="Aptos" panose="020B0004020202020204" pitchFamily="34" charset="0"/>
              <a:cs typeface="Times New Roman" panose="02020603050405020304" pitchFamily="18" charset="0"/>
            </a:endParaRPr>
          </a:p>
          <a:p>
            <a:pPr marL="449580" algn="just">
              <a:lnSpc>
                <a:spcPct val="115000"/>
              </a:lnSpc>
              <a:spcAft>
                <a:spcPts val="800"/>
              </a:spcAft>
            </a:pPr>
            <a:r>
              <a:rPr lang="es-CO" sz="1700" kern="0" dirty="0">
                <a:solidFill>
                  <a:srgbClr val="000000"/>
                </a:solidFill>
                <a:effectLst/>
                <a:latin typeface="Ancizar Sans"/>
                <a:ea typeface="Times New Roman" panose="02020603050405020304" pitchFamily="18" charset="0"/>
                <a:cs typeface="Times New Roman" panose="02020603050405020304" pitchFamily="18" charset="0"/>
              </a:rPr>
              <a:t>Ministerio de Salud y Protección social de Colombia. (2016). Resolución número 0049 de 2016. Por la cual adopta la Política de Atención Integral en Salud. Recuperado el 6 de marzo de 2024 de https://www.minsalud.gov.co/sites/rid/Lists/BibliotecaDigital/RIDE/DE/modelo-pais-2016.pdf.</a:t>
            </a:r>
            <a:endParaRPr lang="es-CO" sz="1700" kern="100" dirty="0">
              <a:effectLst/>
              <a:latin typeface="Ancizar Sans"/>
              <a:ea typeface="Aptos" panose="020B0004020202020204" pitchFamily="34" charset="0"/>
              <a:cs typeface="Times New Roman" panose="02020603050405020304" pitchFamily="18" charset="0"/>
            </a:endParaRPr>
          </a:p>
          <a:p>
            <a:pPr marL="449580" algn="just">
              <a:lnSpc>
                <a:spcPct val="115000"/>
              </a:lnSpc>
              <a:spcAft>
                <a:spcPts val="800"/>
              </a:spcAft>
            </a:pPr>
            <a:r>
              <a:rPr lang="es-CO" sz="1700" kern="0" dirty="0" err="1">
                <a:solidFill>
                  <a:srgbClr val="000000"/>
                </a:solidFill>
                <a:effectLst/>
                <a:latin typeface="Ancizar Sans"/>
                <a:ea typeface="Times New Roman" panose="02020603050405020304" pitchFamily="18" charset="0"/>
                <a:cs typeface="Times New Roman" panose="02020603050405020304" pitchFamily="18" charset="0"/>
              </a:rPr>
              <a:t>Muñóz</a:t>
            </a:r>
            <a:r>
              <a:rPr lang="es-CO" sz="1700" kern="0" dirty="0">
                <a:solidFill>
                  <a:srgbClr val="000000"/>
                </a:solidFill>
                <a:effectLst/>
                <a:latin typeface="Ancizar Sans"/>
                <a:ea typeface="Times New Roman" panose="02020603050405020304" pitchFamily="18" charset="0"/>
                <a:cs typeface="Times New Roman" panose="02020603050405020304" pitchFamily="18" charset="0"/>
              </a:rPr>
              <a:t> Narváez, Y. (2021). </a:t>
            </a:r>
            <a:r>
              <a:rPr lang="es-CO" sz="1700" i="1" kern="0" dirty="0">
                <a:solidFill>
                  <a:srgbClr val="000000"/>
                </a:solidFill>
                <a:effectLst/>
                <a:latin typeface="Ancizar Sans"/>
                <a:ea typeface="Times New Roman" panose="02020603050405020304" pitchFamily="18" charset="0"/>
                <a:cs typeface="Times New Roman" panose="02020603050405020304" pitchFamily="18" charset="0"/>
              </a:rPr>
              <a:t>Estandarización del proceso base de datos en el área administración base de datos de la Secretaría de Salud Planeta Rica</a:t>
            </a:r>
            <a:r>
              <a:rPr lang="es-CO" sz="1700" kern="0" dirty="0">
                <a:solidFill>
                  <a:srgbClr val="000000"/>
                </a:solidFill>
                <a:effectLst/>
                <a:latin typeface="Ancizar Sans"/>
                <a:ea typeface="Times New Roman" panose="02020603050405020304" pitchFamily="18" charset="0"/>
                <a:cs typeface="Times New Roman" panose="02020603050405020304" pitchFamily="18" charset="0"/>
              </a:rPr>
              <a:t> [Trabajo de grado, Universidad de Córdoba]. Universidad de Córdoba, Facultad de Ciencias de la Salud, Departamento de Salud Pública.</a:t>
            </a:r>
            <a:endParaRPr lang="es-CO" sz="1700" kern="100" dirty="0">
              <a:effectLst/>
              <a:latin typeface="Ancizar Sans"/>
              <a:ea typeface="Aptos" panose="020B0004020202020204" pitchFamily="34" charset="0"/>
              <a:cs typeface="Times New Roman" panose="02020603050405020304" pitchFamily="18" charset="0"/>
            </a:endParaRPr>
          </a:p>
          <a:p>
            <a:pPr marL="449580" algn="just">
              <a:lnSpc>
                <a:spcPct val="115000"/>
              </a:lnSpc>
              <a:spcAft>
                <a:spcPts val="800"/>
              </a:spcAft>
            </a:pPr>
            <a:r>
              <a:rPr lang="es-CO" sz="1700" kern="0" dirty="0">
                <a:solidFill>
                  <a:srgbClr val="000000"/>
                </a:solidFill>
                <a:effectLst/>
                <a:latin typeface="Ancizar Sans"/>
                <a:ea typeface="Times New Roman" panose="02020603050405020304" pitchFamily="18" charset="0"/>
                <a:cs typeface="Times New Roman" panose="02020603050405020304" pitchFamily="18" charset="0"/>
              </a:rPr>
              <a:t>Niño Beltrán, L.A., </a:t>
            </a:r>
            <a:r>
              <a:rPr lang="es-CO" sz="1700" kern="0" dirty="0" err="1">
                <a:solidFill>
                  <a:srgbClr val="000000"/>
                </a:solidFill>
                <a:effectLst/>
                <a:latin typeface="Ancizar Sans"/>
                <a:ea typeface="Times New Roman" panose="02020603050405020304" pitchFamily="18" charset="0"/>
                <a:cs typeface="Times New Roman" panose="02020603050405020304" pitchFamily="18" charset="0"/>
              </a:rPr>
              <a:t>Darghan</a:t>
            </a:r>
            <a:r>
              <a:rPr lang="es-CO" sz="1700" kern="0" dirty="0">
                <a:solidFill>
                  <a:srgbClr val="000000"/>
                </a:solidFill>
                <a:effectLst/>
                <a:latin typeface="Ancizar Sans"/>
                <a:ea typeface="Times New Roman" panose="02020603050405020304" pitchFamily="18" charset="0"/>
                <a:cs typeface="Times New Roman" panose="02020603050405020304" pitchFamily="18" charset="0"/>
              </a:rPr>
              <a:t> Contreras., A.E., Cangrejo Aljure, L.D., Grisales Camargo, E.F. (2023). </a:t>
            </a:r>
            <a:r>
              <a:rPr lang="en-US" sz="1700" kern="0" dirty="0">
                <a:solidFill>
                  <a:srgbClr val="000000"/>
                </a:solidFill>
                <a:effectLst/>
                <a:latin typeface="Ancizar Sans"/>
                <a:ea typeface="Times New Roman" panose="02020603050405020304" pitchFamily="18" charset="0"/>
                <a:cs typeface="Times New Roman" panose="02020603050405020304" pitchFamily="18" charset="0"/>
              </a:rPr>
              <a:t>Evaluation of the quality of the voluntary geographic information for the road network in Bogotá D.C.  </a:t>
            </a:r>
            <a:r>
              <a:rPr lang="es-CO" sz="1700" kern="0" dirty="0">
                <a:solidFill>
                  <a:srgbClr val="000000"/>
                </a:solidFill>
                <a:effectLst/>
                <a:latin typeface="Ancizar Sans"/>
                <a:ea typeface="Times New Roman" panose="02020603050405020304" pitchFamily="18" charset="0"/>
                <a:cs typeface="Times New Roman" panose="02020603050405020304" pitchFamily="18" charset="0"/>
              </a:rPr>
              <a:t>Cuadernos de Investigación Geográfica 49. </a:t>
            </a:r>
            <a:r>
              <a:rPr lang="es-CO" sz="1700" u="sng" kern="0" dirty="0">
                <a:solidFill>
                  <a:srgbClr val="467886"/>
                </a:solidFill>
                <a:effectLst/>
                <a:latin typeface="Ancizar Sans"/>
                <a:ea typeface="Times New Roman" panose="02020603050405020304" pitchFamily="18" charset="0"/>
                <a:cs typeface="Times New Roman" panose="02020603050405020304" pitchFamily="18" charset="0"/>
                <a:hlinkClick r:id="rId4"/>
              </a:rPr>
              <a:t>http://doi.org/10.18172/cig.5280</a:t>
            </a:r>
            <a:endParaRPr lang="es-CO" sz="1700" kern="100" dirty="0">
              <a:effectLst/>
              <a:latin typeface="Ancizar Sans"/>
              <a:ea typeface="Aptos" panose="020B0004020202020204" pitchFamily="34" charset="0"/>
              <a:cs typeface="Times New Roman" panose="02020603050405020304" pitchFamily="18" charset="0"/>
            </a:endParaRPr>
          </a:p>
          <a:p>
            <a:pPr marL="449580" algn="just">
              <a:lnSpc>
                <a:spcPct val="115000"/>
              </a:lnSpc>
              <a:spcAft>
                <a:spcPts val="800"/>
              </a:spcAft>
            </a:pPr>
            <a:r>
              <a:rPr lang="es-CO" sz="1700" kern="0" dirty="0">
                <a:solidFill>
                  <a:srgbClr val="000000"/>
                </a:solidFill>
                <a:effectLst/>
                <a:latin typeface="Ancizar Sans"/>
                <a:ea typeface="Times New Roman" panose="02020603050405020304" pitchFamily="18" charset="0"/>
                <a:cs typeface="Times New Roman" panose="02020603050405020304" pitchFamily="18" charset="0"/>
              </a:rPr>
              <a:t>Suárez Zubieta, Y., &amp; Parra Riveros, H. (2023). Gobernanza de datos en instituciones prestadoras de salud: mejorando la eficiencia y calidad de la atención médica. Encuentro Internacional De Educación En Ingeniería. </a:t>
            </a:r>
            <a:r>
              <a:rPr lang="es-CO" sz="1700" u="sng" kern="0" dirty="0">
                <a:solidFill>
                  <a:srgbClr val="467886"/>
                </a:solidFill>
                <a:effectLst/>
                <a:latin typeface="Ancizar Sans"/>
                <a:ea typeface="Times New Roman" panose="02020603050405020304" pitchFamily="18" charset="0"/>
                <a:cs typeface="Times New Roman" panose="02020603050405020304" pitchFamily="18" charset="0"/>
                <a:hlinkClick r:id="rId5"/>
              </a:rPr>
              <a:t>https://doi.org/10.26507/paper.3205</a:t>
            </a:r>
            <a:endParaRPr lang="es-CO" sz="1700" kern="100" dirty="0">
              <a:effectLst/>
              <a:latin typeface="Ancizar Sans"/>
              <a:ea typeface="Aptos" panose="020B0004020202020204" pitchFamily="34" charset="0"/>
              <a:cs typeface="Times New Roman" panose="02020603050405020304" pitchFamily="18" charset="0"/>
            </a:endParaRPr>
          </a:p>
          <a:p>
            <a:pPr marL="449580" algn="just">
              <a:lnSpc>
                <a:spcPct val="115000"/>
              </a:lnSpc>
              <a:spcAft>
                <a:spcPts val="800"/>
              </a:spcAft>
            </a:pPr>
            <a:r>
              <a:rPr lang="es-CO" sz="1700" kern="0" dirty="0">
                <a:solidFill>
                  <a:srgbClr val="000000"/>
                </a:solidFill>
                <a:effectLst/>
                <a:latin typeface="Ancizar Sans"/>
                <a:ea typeface="Times New Roman" panose="02020603050405020304" pitchFamily="18" charset="0"/>
                <a:cs typeface="Times New Roman" panose="02020603050405020304" pitchFamily="18" charset="0"/>
              </a:rPr>
              <a:t>Subred Integrada de Servicios de Salud Norte (2017). Caracterización de los usuarios. Recuperado en 10 de abril de 2024, de </a:t>
            </a:r>
            <a:r>
              <a:rPr lang="es-CO" sz="1700" u="sng" kern="0" dirty="0">
                <a:solidFill>
                  <a:srgbClr val="467886"/>
                </a:solidFill>
                <a:effectLst/>
                <a:latin typeface="Ancizar Sans"/>
                <a:ea typeface="Times New Roman" panose="02020603050405020304" pitchFamily="18" charset="0"/>
                <a:cs typeface="Times New Roman" panose="02020603050405020304" pitchFamily="18" charset="0"/>
                <a:hlinkClick r:id="rId6"/>
              </a:rPr>
              <a:t>https://www.subrednorte.gov.co/sites/default/files/planeacion/ES-PA-O-01-01-Caracterizaci%C3%B3n%20de%20Usuarios%20%281%29.pdf</a:t>
            </a:r>
            <a:endParaRPr lang="es-CO" sz="1700" kern="100" dirty="0">
              <a:effectLst/>
              <a:latin typeface="Ancizar Sans"/>
              <a:ea typeface="Aptos" panose="020B0004020202020204" pitchFamily="34" charset="0"/>
              <a:cs typeface="Times New Roman" panose="02020603050405020304" pitchFamily="18" charset="0"/>
            </a:endParaRPr>
          </a:p>
          <a:p>
            <a:pPr marL="449580" algn="just">
              <a:lnSpc>
                <a:spcPct val="115000"/>
              </a:lnSpc>
              <a:spcAft>
                <a:spcPts val="800"/>
              </a:spcAft>
            </a:pPr>
            <a:r>
              <a:rPr lang="en-US" sz="1700" kern="0" dirty="0" err="1">
                <a:solidFill>
                  <a:srgbClr val="000000"/>
                </a:solidFill>
                <a:effectLst/>
                <a:latin typeface="Ancizar Sans"/>
                <a:ea typeface="Times New Roman" panose="02020603050405020304" pitchFamily="18" charset="0"/>
                <a:cs typeface="Times New Roman" panose="02020603050405020304" pitchFamily="18" charset="0"/>
              </a:rPr>
              <a:t>Tenkanen</a:t>
            </a:r>
            <a:r>
              <a:rPr lang="en-US" sz="1700" kern="0" dirty="0">
                <a:solidFill>
                  <a:srgbClr val="000000"/>
                </a:solidFill>
                <a:effectLst/>
                <a:latin typeface="Ancizar Sans"/>
                <a:ea typeface="Times New Roman" panose="02020603050405020304" pitchFamily="18" charset="0"/>
                <a:cs typeface="Times New Roman" panose="02020603050405020304" pitchFamily="18" charset="0"/>
              </a:rPr>
              <a:t>, H., </a:t>
            </a:r>
            <a:r>
              <a:rPr lang="en-US" sz="1700" kern="0" dirty="0" err="1">
                <a:solidFill>
                  <a:srgbClr val="000000"/>
                </a:solidFill>
                <a:effectLst/>
                <a:latin typeface="Ancizar Sans"/>
                <a:ea typeface="Times New Roman" panose="02020603050405020304" pitchFamily="18" charset="0"/>
                <a:cs typeface="Times New Roman" panose="02020603050405020304" pitchFamily="18" charset="0"/>
              </a:rPr>
              <a:t>Heikinheimo</a:t>
            </a:r>
            <a:r>
              <a:rPr lang="en-US" sz="1700" kern="0" dirty="0">
                <a:solidFill>
                  <a:srgbClr val="000000"/>
                </a:solidFill>
                <a:effectLst/>
                <a:latin typeface="Ancizar Sans"/>
                <a:ea typeface="Times New Roman" panose="02020603050405020304" pitchFamily="18" charset="0"/>
                <a:cs typeface="Times New Roman" panose="02020603050405020304" pitchFamily="18" charset="0"/>
              </a:rPr>
              <a:t>, V., &amp; Whipp, D. (2020–2024). </a:t>
            </a:r>
            <a:r>
              <a:rPr lang="en-US" sz="1700" i="1" kern="0" dirty="0">
                <a:solidFill>
                  <a:srgbClr val="000000"/>
                </a:solidFill>
                <a:effectLst/>
                <a:latin typeface="Ancizar Sans"/>
                <a:ea typeface="Times New Roman" panose="02020603050405020304" pitchFamily="18" charset="0"/>
                <a:cs typeface="Times New Roman" panose="02020603050405020304" pitchFamily="18" charset="0"/>
              </a:rPr>
              <a:t>Python GIS documentation</a:t>
            </a:r>
            <a:r>
              <a:rPr lang="en-US" sz="1700" kern="0" dirty="0">
                <a:solidFill>
                  <a:srgbClr val="000000"/>
                </a:solidFill>
                <a:effectLst/>
                <a:latin typeface="Ancizar Sans"/>
                <a:ea typeface="Times New Roman" panose="02020603050405020304" pitchFamily="18" charset="0"/>
                <a:cs typeface="Times New Roman" panose="02020603050405020304" pitchFamily="18" charset="0"/>
              </a:rPr>
              <a:t>. Python GIS. </a:t>
            </a:r>
            <a:r>
              <a:rPr lang="es-CO" sz="1700" u="sng" kern="0" dirty="0">
                <a:solidFill>
                  <a:srgbClr val="467886"/>
                </a:solidFill>
                <a:effectLst/>
                <a:latin typeface="Ancizar Sans"/>
                <a:ea typeface="Times New Roman" panose="02020603050405020304" pitchFamily="18" charset="0"/>
                <a:cs typeface="Times New Roman" panose="02020603050405020304" pitchFamily="18" charset="0"/>
                <a:hlinkClick r:id="rId7"/>
              </a:rPr>
              <a:t>https://pythongis.org/index.html</a:t>
            </a:r>
            <a:endParaRPr lang="es-CO" sz="1700" kern="100" dirty="0">
              <a:effectLst/>
              <a:latin typeface="Ancizar Sans"/>
              <a:ea typeface="Aptos" panose="020B0004020202020204" pitchFamily="34" charset="0"/>
              <a:cs typeface="Times New Roman" panose="02020603050405020304" pitchFamily="18" charset="0"/>
            </a:endParaRPr>
          </a:p>
          <a:p>
            <a:pPr marL="0" indent="0" algn="just">
              <a:lnSpc>
                <a:spcPct val="115000"/>
              </a:lnSpc>
              <a:spcAft>
                <a:spcPts val="800"/>
              </a:spcAft>
              <a:buNone/>
            </a:pPr>
            <a:r>
              <a:rPr lang="es-CO" sz="1700" kern="0" dirty="0">
                <a:solidFill>
                  <a:srgbClr val="000000"/>
                </a:solidFill>
                <a:effectLst/>
                <a:latin typeface="Ancizar Sans"/>
                <a:ea typeface="Times New Roman" panose="02020603050405020304" pitchFamily="18" charset="0"/>
                <a:cs typeface="Times New Roman" panose="02020603050405020304" pitchFamily="18" charset="0"/>
              </a:rPr>
              <a:t> </a:t>
            </a:r>
            <a:endParaRPr lang="es-CO" sz="1700" kern="100" dirty="0">
              <a:effectLst/>
              <a:latin typeface="Ancizar Sans"/>
              <a:ea typeface="Aptos" panose="020B0004020202020204" pitchFamily="34" charset="0"/>
              <a:cs typeface="Times New Roman" panose="02020603050405020304" pitchFamily="18" charset="0"/>
            </a:endParaRPr>
          </a:p>
          <a:p>
            <a:endParaRPr lang="es-CO" dirty="0"/>
          </a:p>
        </p:txBody>
      </p:sp>
    </p:spTree>
    <p:extLst>
      <p:ext uri="{BB962C8B-B14F-4D97-AF65-F5344CB8AC3E}">
        <p14:creationId xmlns:p14="http://schemas.microsoft.com/office/powerpoint/2010/main" val="3514438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C70A970-0370-6192-BBC4-04D40334A440}"/>
              </a:ext>
            </a:extLst>
          </p:cNvPr>
          <p:cNvSpPr>
            <a:spLocks noGrp="1"/>
          </p:cNvSpPr>
          <p:nvPr>
            <p:ph type="title"/>
          </p:nvPr>
        </p:nvSpPr>
        <p:spPr/>
        <p:txBody>
          <a:bodyPr>
            <a:normAutofit fontScale="90000"/>
          </a:bodyPr>
          <a:lstStyle/>
          <a:p>
            <a:pPr marL="0" marR="0" lvl="0" indent="0" defTabSz="914363" rtl="0" eaLnBrk="1" fontAlgn="auto" latinLnBrk="0" hangingPunct="1">
              <a:lnSpc>
                <a:spcPct val="100000"/>
              </a:lnSpc>
              <a:spcBef>
                <a:spcPts val="0"/>
              </a:spcBef>
              <a:spcAft>
                <a:spcPts val="0"/>
              </a:spcAft>
              <a:tabLst/>
              <a:defRPr/>
            </a:pPr>
            <a:r>
              <a:rPr kumimoji="0" lang="es-ES_tradnl" sz="4000" b="1" i="0" u="none" strike="noStrike" kern="1200" cap="none" spc="0" normalizeH="0" baseline="0" noProof="0" dirty="0">
                <a:ln>
                  <a:noFill/>
                </a:ln>
                <a:solidFill>
                  <a:srgbClr val="464E9C"/>
                </a:solidFill>
                <a:effectLst/>
                <a:uLnTx/>
                <a:uFillTx/>
                <a:latin typeface="Ancizar Sans Extrabold" panose="020B0602040300000003" pitchFamily="34" charset="77"/>
                <a:ea typeface="+mn-ea"/>
                <a:cs typeface="+mn-cs"/>
              </a:rPr>
              <a:t>Análisis espacial en salud </a:t>
            </a:r>
            <a:br>
              <a:rPr kumimoji="0" lang="es-ES_tradnl" sz="4000" b="1" i="0" u="none" strike="noStrike" kern="1200" cap="none" spc="0" normalizeH="0" baseline="0" noProof="0" dirty="0">
                <a:ln>
                  <a:noFill/>
                </a:ln>
                <a:solidFill>
                  <a:srgbClr val="464E9C"/>
                </a:solidFill>
                <a:effectLst/>
                <a:uLnTx/>
                <a:uFillTx/>
                <a:latin typeface="Ancizar Sans Extrabold" panose="020B0602040300000003" pitchFamily="34" charset="77"/>
                <a:ea typeface="+mn-ea"/>
                <a:cs typeface="+mn-cs"/>
              </a:rPr>
            </a:br>
            <a:endParaRPr lang="es-CO" dirty="0"/>
          </a:p>
        </p:txBody>
      </p:sp>
      <p:sp>
        <p:nvSpPr>
          <p:cNvPr id="4" name="Marcador de contenido 3">
            <a:extLst>
              <a:ext uri="{FF2B5EF4-FFF2-40B4-BE49-F238E27FC236}">
                <a16:creationId xmlns:a16="http://schemas.microsoft.com/office/drawing/2014/main" id="{2CEF18FA-9B00-A36E-3639-3BA1F8DE69D1}"/>
              </a:ext>
            </a:extLst>
          </p:cNvPr>
          <p:cNvSpPr>
            <a:spLocks noGrp="1"/>
          </p:cNvSpPr>
          <p:nvPr>
            <p:ph idx="1"/>
          </p:nvPr>
        </p:nvSpPr>
        <p:spPr>
          <a:xfrm>
            <a:off x="474215" y="1253330"/>
            <a:ext cx="5621785" cy="4738907"/>
          </a:xfrm>
        </p:spPr>
        <p:txBody>
          <a:bodyPr>
            <a:normAutofit/>
          </a:bodyPr>
          <a:lstStyle/>
          <a:p>
            <a:pPr marL="0" indent="-1270" algn="just">
              <a:lnSpc>
                <a:spcPct val="100000"/>
              </a:lnSpc>
              <a:spcBef>
                <a:spcPts val="0"/>
              </a:spcBef>
              <a:buNone/>
              <a:defRPr/>
            </a:pPr>
            <a:r>
              <a:rPr lang="es-CO" dirty="0">
                <a:effectLst/>
                <a:latin typeface="Ancizar Sans" panose="020B0602040300000003"/>
                <a:ea typeface="Times New Roman" panose="02020603050405020304" pitchFamily="18" charset="0"/>
              </a:rPr>
              <a:t>El análisis espacial se entiende como la aplicación de técnicas y operaciones a datos de coordenadas y atributos relacionados (</a:t>
            </a:r>
            <a:r>
              <a:rPr lang="es-CO" dirty="0" err="1">
                <a:effectLst/>
                <a:latin typeface="Ancizar Sans" panose="020B0602040300000003"/>
                <a:ea typeface="Times New Roman" panose="02020603050405020304" pitchFamily="18" charset="0"/>
              </a:rPr>
              <a:t>Bolstad</a:t>
            </a:r>
            <a:r>
              <a:rPr lang="es-CO" dirty="0">
                <a:effectLst/>
                <a:latin typeface="Ancizar Sans" panose="020B0602040300000003"/>
                <a:ea typeface="Times New Roman" panose="02020603050405020304" pitchFamily="18" charset="0"/>
              </a:rPr>
              <a:t>, 2016). Este proceso implica el estudio separado de los componentes del espacio (Madrid y Ortiz, 2005) y la conversión de datos en bruto en información útil para la toma de decisiones (</a:t>
            </a:r>
            <a:r>
              <a:rPr lang="es-CO" dirty="0" err="1">
                <a:effectLst/>
                <a:latin typeface="Ancizar Sans" panose="020B0602040300000003"/>
                <a:ea typeface="Times New Roman" panose="02020603050405020304" pitchFamily="18" charset="0"/>
              </a:rPr>
              <a:t>Longley</a:t>
            </a:r>
            <a:r>
              <a:rPr lang="es-CO" dirty="0">
                <a:effectLst/>
                <a:latin typeface="Ancizar Sans" panose="020B0602040300000003"/>
                <a:ea typeface="Times New Roman" panose="02020603050405020304" pitchFamily="18" charset="0"/>
              </a:rPr>
              <a:t> et al., 2015).</a:t>
            </a:r>
          </a:p>
          <a:p>
            <a:pPr marL="0" marR="0" lvl="0" indent="-1270" algn="just" defTabSz="914363" rtl="0" eaLnBrk="1" fontAlgn="auto" latinLnBrk="0" hangingPunct="1">
              <a:lnSpc>
                <a:spcPct val="100000"/>
              </a:lnSpc>
              <a:spcBef>
                <a:spcPts val="0"/>
              </a:spcBef>
              <a:spcAft>
                <a:spcPts val="0"/>
              </a:spcAft>
              <a:buClrTx/>
              <a:buSzTx/>
              <a:buFontTx/>
              <a:buNone/>
              <a:tabLst/>
              <a:defRPr/>
            </a:pPr>
            <a:endParaRPr lang="en-US" sz="1800" dirty="0">
              <a:solidFill>
                <a:srgbClr val="000000"/>
              </a:solidFill>
              <a:latin typeface="Ancizar Sans" panose="020B0602040300000003"/>
            </a:endParaRPr>
          </a:p>
          <a:p>
            <a:pPr marL="0" marR="0" lvl="0" indent="-1270" algn="just" defTabSz="914363" rtl="0" eaLnBrk="1" fontAlgn="auto" latinLnBrk="0" hangingPunct="1">
              <a:lnSpc>
                <a:spcPct val="100000"/>
              </a:lnSpc>
              <a:spcBef>
                <a:spcPts val="0"/>
              </a:spcBef>
              <a:spcAft>
                <a:spcPts val="0"/>
              </a:spcAft>
              <a:buClrTx/>
              <a:buSzTx/>
              <a:buFontTx/>
              <a:buNone/>
              <a:tabLst/>
              <a:defRPr/>
            </a:pPr>
            <a:endParaRPr lang="en-US" sz="1800" dirty="0">
              <a:solidFill>
                <a:srgbClr val="000000"/>
              </a:solidFill>
              <a:latin typeface="Ancizar Sans" panose="020B0602040300000003"/>
            </a:endParaRPr>
          </a:p>
          <a:p>
            <a:pPr marL="0" marR="0" lvl="0" indent="-1270" algn="just" defTabSz="914363" rtl="0" eaLnBrk="1" fontAlgn="auto" latinLnBrk="0" hangingPunct="1">
              <a:lnSpc>
                <a:spcPct val="100000"/>
              </a:lnSpc>
              <a:spcBef>
                <a:spcPts val="0"/>
              </a:spcBef>
              <a:spcAft>
                <a:spcPts val="0"/>
              </a:spcAft>
              <a:buClrTx/>
              <a:buSzTx/>
              <a:buFontTx/>
              <a:buNone/>
              <a:tabLst/>
              <a:defRPr/>
            </a:pPr>
            <a:endParaRPr lang="es-CO" dirty="0"/>
          </a:p>
        </p:txBody>
      </p:sp>
      <p:pic>
        <p:nvPicPr>
          <p:cNvPr id="6" name="Imagen 5" descr="Mapa&#10;&#10;El contenido generado por IA puede ser incorrecto.">
            <a:extLst>
              <a:ext uri="{FF2B5EF4-FFF2-40B4-BE49-F238E27FC236}">
                <a16:creationId xmlns:a16="http://schemas.microsoft.com/office/drawing/2014/main" id="{CECD6324-2942-00E7-09BA-4C57614E554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439339"/>
            <a:ext cx="6037348" cy="4665224"/>
          </a:xfrm>
          <a:prstGeom prst="rect">
            <a:avLst/>
          </a:prstGeom>
        </p:spPr>
      </p:pic>
    </p:spTree>
    <p:extLst>
      <p:ext uri="{BB962C8B-B14F-4D97-AF65-F5344CB8AC3E}">
        <p14:creationId xmlns:p14="http://schemas.microsoft.com/office/powerpoint/2010/main" val="21644876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E387F4-E0B3-F780-1138-AA3564A5ECBF}"/>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D331647B-0495-4347-971C-55183EB4ADAB}"/>
              </a:ext>
            </a:extLst>
          </p:cNvPr>
          <p:cNvSpPr>
            <a:spLocks noGrp="1"/>
          </p:cNvSpPr>
          <p:nvPr>
            <p:ph type="title"/>
          </p:nvPr>
        </p:nvSpPr>
        <p:spPr/>
        <p:txBody>
          <a:bodyPr>
            <a:normAutofit fontScale="90000"/>
          </a:bodyPr>
          <a:lstStyle/>
          <a:p>
            <a:pPr marL="0" marR="0" lvl="0" indent="0" defTabSz="914363" rtl="0" eaLnBrk="1" fontAlgn="auto" latinLnBrk="0" hangingPunct="1">
              <a:lnSpc>
                <a:spcPct val="100000"/>
              </a:lnSpc>
              <a:spcBef>
                <a:spcPts val="0"/>
              </a:spcBef>
              <a:spcAft>
                <a:spcPts val="0"/>
              </a:spcAft>
              <a:tabLst/>
              <a:defRPr/>
            </a:pPr>
            <a:r>
              <a:rPr kumimoji="0" lang="es-ES_tradnl" sz="4000" b="1" i="0" u="none" strike="noStrike" kern="1200" cap="none" spc="0" normalizeH="0" baseline="0" noProof="0" dirty="0">
                <a:ln>
                  <a:noFill/>
                </a:ln>
                <a:solidFill>
                  <a:srgbClr val="464E9C"/>
                </a:solidFill>
                <a:effectLst/>
                <a:uLnTx/>
                <a:uFillTx/>
                <a:latin typeface="Ancizar Sans Extrabold" panose="020B0602040300000003" pitchFamily="34" charset="77"/>
                <a:ea typeface="+mn-ea"/>
                <a:cs typeface="+mn-cs"/>
              </a:rPr>
              <a:t> </a:t>
            </a:r>
            <a:br>
              <a:rPr kumimoji="0" lang="es-ES_tradnl" sz="4000" b="1" i="0" u="none" strike="noStrike" kern="1200" cap="none" spc="0" normalizeH="0" baseline="0" noProof="0" dirty="0">
                <a:ln>
                  <a:noFill/>
                </a:ln>
                <a:solidFill>
                  <a:srgbClr val="464E9C"/>
                </a:solidFill>
                <a:effectLst/>
                <a:uLnTx/>
                <a:uFillTx/>
                <a:latin typeface="Ancizar Sans Extrabold" panose="020B0602040300000003" pitchFamily="34" charset="77"/>
                <a:ea typeface="+mn-ea"/>
                <a:cs typeface="+mn-cs"/>
              </a:rPr>
            </a:br>
            <a:endParaRPr lang="es-CO" dirty="0"/>
          </a:p>
        </p:txBody>
      </p:sp>
      <p:sp>
        <p:nvSpPr>
          <p:cNvPr id="4" name="Marcador de contenido 3">
            <a:extLst>
              <a:ext uri="{FF2B5EF4-FFF2-40B4-BE49-F238E27FC236}">
                <a16:creationId xmlns:a16="http://schemas.microsoft.com/office/drawing/2014/main" id="{0049CC97-9C89-D25B-412C-DE7EA69BBB0E}"/>
              </a:ext>
            </a:extLst>
          </p:cNvPr>
          <p:cNvSpPr>
            <a:spLocks noGrp="1"/>
          </p:cNvSpPr>
          <p:nvPr>
            <p:ph idx="1"/>
          </p:nvPr>
        </p:nvSpPr>
        <p:spPr>
          <a:xfrm>
            <a:off x="571492" y="825313"/>
            <a:ext cx="6325419" cy="5273930"/>
          </a:xfrm>
        </p:spPr>
        <p:txBody>
          <a:bodyPr>
            <a:normAutofit/>
          </a:bodyPr>
          <a:lstStyle/>
          <a:p>
            <a:pPr marL="0" indent="-1270" algn="just">
              <a:lnSpc>
                <a:spcPct val="100000"/>
              </a:lnSpc>
              <a:spcBef>
                <a:spcPts val="0"/>
              </a:spcBef>
              <a:buNone/>
              <a:defRPr/>
            </a:pPr>
            <a:r>
              <a:rPr lang="es-CO" sz="2400" dirty="0">
                <a:effectLst/>
                <a:latin typeface="Ancizar Sans" panose="020B0602040300000003"/>
                <a:ea typeface="Times New Roman" panose="02020603050405020304" pitchFamily="18" charset="0"/>
              </a:rPr>
              <a:t>Los análisis espaciales son herramientas clave en estudios de salud, ya que permiten explorar, comprender y resolver problemas orientados a la ubicación de la población (</a:t>
            </a:r>
            <a:r>
              <a:rPr lang="es-CO" sz="2400" dirty="0" err="1">
                <a:effectLst/>
                <a:latin typeface="Ancizar Sans" panose="020B0602040300000003"/>
                <a:ea typeface="Times New Roman" panose="02020603050405020304" pitchFamily="18" charset="0"/>
              </a:rPr>
              <a:t>Chandran</a:t>
            </a:r>
            <a:r>
              <a:rPr lang="es-CO" sz="2400" dirty="0">
                <a:effectLst/>
                <a:latin typeface="Ancizar Sans" panose="020B0602040300000003"/>
                <a:ea typeface="Times New Roman" panose="02020603050405020304" pitchFamily="18" charset="0"/>
              </a:rPr>
              <a:t> &amp; Roy, 2024). </a:t>
            </a:r>
            <a:r>
              <a:rPr lang="es-CO" sz="2400" dirty="0">
                <a:latin typeface="Ancizar Sans" panose="020B0602040300000003"/>
                <a:ea typeface="Times New Roman" panose="02020603050405020304" pitchFamily="18" charset="0"/>
              </a:rPr>
              <a:t>E</a:t>
            </a:r>
            <a:r>
              <a:rPr lang="es-CO" sz="2400" dirty="0">
                <a:effectLst/>
                <a:latin typeface="Ancizar Sans" panose="020B0602040300000003"/>
                <a:ea typeface="Times New Roman" panose="02020603050405020304" pitchFamily="18" charset="0"/>
              </a:rPr>
              <a:t>stas herramientas son fundamentales para identificar patrones espaciales de enfermedades, evaluar la accesibilidad a los servicios de salud y apoyar decisiones basadas en evidencia.</a:t>
            </a:r>
          </a:p>
          <a:p>
            <a:pPr marL="0" marR="0" lvl="0" indent="-1270" algn="just" defTabSz="914363" rtl="0" eaLnBrk="1" fontAlgn="auto" latinLnBrk="0" hangingPunct="1">
              <a:lnSpc>
                <a:spcPct val="100000"/>
              </a:lnSpc>
              <a:spcBef>
                <a:spcPts val="0"/>
              </a:spcBef>
              <a:spcAft>
                <a:spcPts val="0"/>
              </a:spcAft>
              <a:buClrTx/>
              <a:buSzTx/>
              <a:buFontTx/>
              <a:buNone/>
              <a:tabLst/>
              <a:defRPr/>
            </a:pPr>
            <a:endParaRPr lang="en-US" sz="1800" dirty="0">
              <a:solidFill>
                <a:srgbClr val="000000"/>
              </a:solidFill>
              <a:latin typeface="Ancizar Sans" panose="020B0602040300000003"/>
            </a:endParaRPr>
          </a:p>
          <a:p>
            <a:pPr marL="0" marR="0" lvl="0" indent="-1270" algn="just" defTabSz="914363" rtl="0" eaLnBrk="1" fontAlgn="auto" latinLnBrk="0" hangingPunct="1">
              <a:lnSpc>
                <a:spcPct val="100000"/>
              </a:lnSpc>
              <a:spcBef>
                <a:spcPts val="0"/>
              </a:spcBef>
              <a:spcAft>
                <a:spcPts val="0"/>
              </a:spcAft>
              <a:buClrTx/>
              <a:buSzTx/>
              <a:buFontTx/>
              <a:buNone/>
              <a:tabLst/>
              <a:defRPr/>
            </a:pPr>
            <a:endParaRPr lang="en-US" sz="1800" dirty="0">
              <a:solidFill>
                <a:srgbClr val="000000"/>
              </a:solidFill>
              <a:latin typeface="Ancizar Sans" panose="020B0602040300000003"/>
            </a:endParaRPr>
          </a:p>
          <a:p>
            <a:pPr marL="0" marR="0" lvl="0" indent="-1270" algn="just" defTabSz="914363" rtl="0" eaLnBrk="1" fontAlgn="auto" latinLnBrk="0" hangingPunct="1">
              <a:lnSpc>
                <a:spcPct val="100000"/>
              </a:lnSpc>
              <a:spcBef>
                <a:spcPts val="0"/>
              </a:spcBef>
              <a:spcAft>
                <a:spcPts val="0"/>
              </a:spcAft>
              <a:buClrTx/>
              <a:buSzTx/>
              <a:buFontTx/>
              <a:buNone/>
              <a:tabLst/>
              <a:defRPr/>
            </a:pPr>
            <a:endParaRPr lang="es-CO" dirty="0"/>
          </a:p>
        </p:txBody>
      </p:sp>
      <p:pic>
        <p:nvPicPr>
          <p:cNvPr id="5" name="Imagen 4" descr="Mapa&#10;&#10;El contenido generado por IA puede ser incorrecto.">
            <a:extLst>
              <a:ext uri="{FF2B5EF4-FFF2-40B4-BE49-F238E27FC236}">
                <a16:creationId xmlns:a16="http://schemas.microsoft.com/office/drawing/2014/main" id="{AE4B99DC-EFA6-1566-B4C8-08F2091BDF8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96911" y="690663"/>
            <a:ext cx="5295089" cy="4552545"/>
          </a:xfrm>
          <a:prstGeom prst="rect">
            <a:avLst/>
          </a:prstGeom>
        </p:spPr>
      </p:pic>
    </p:spTree>
    <p:extLst>
      <p:ext uri="{BB962C8B-B14F-4D97-AF65-F5344CB8AC3E}">
        <p14:creationId xmlns:p14="http://schemas.microsoft.com/office/powerpoint/2010/main" val="19416873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4B5C933-FBB9-3FD0-086C-AEC3130ED2AE}"/>
              </a:ext>
            </a:extLst>
          </p:cNvPr>
          <p:cNvSpPr>
            <a:spLocks noGrp="1"/>
          </p:cNvSpPr>
          <p:nvPr>
            <p:ph type="title"/>
          </p:nvPr>
        </p:nvSpPr>
        <p:spPr/>
        <p:txBody>
          <a:bodyPr/>
          <a:lstStyle/>
          <a:p>
            <a:r>
              <a:rPr lang="es-MX" dirty="0">
                <a:solidFill>
                  <a:schemeClr val="accent5">
                    <a:lumMod val="75000"/>
                  </a:schemeClr>
                </a:solidFill>
                <a:latin typeface="Ancizar Sans Extrabold"/>
              </a:rPr>
              <a:t>Modelo APS en Salud Colombia – Bogotá</a:t>
            </a:r>
            <a:endParaRPr lang="es-CO" dirty="0">
              <a:solidFill>
                <a:schemeClr val="accent5">
                  <a:lumMod val="75000"/>
                </a:schemeClr>
              </a:solidFill>
              <a:latin typeface="Ancizar Sans Extrabold"/>
            </a:endParaRPr>
          </a:p>
        </p:txBody>
      </p:sp>
      <p:pic>
        <p:nvPicPr>
          <p:cNvPr id="4" name="Marcador de posición de imagen 25">
            <a:extLst>
              <a:ext uri="{FF2B5EF4-FFF2-40B4-BE49-F238E27FC236}">
                <a16:creationId xmlns:a16="http://schemas.microsoft.com/office/drawing/2014/main" id="{15FF56BC-422A-70CA-1909-D1941ABDDDC7}"/>
              </a:ext>
            </a:extLst>
          </p:cNvPr>
          <p:cNvPicPr>
            <a:picLocks noGrp="1" noChangeAspect="1"/>
          </p:cNvPicPr>
          <p:nvPr>
            <p:ph idx="1"/>
          </p:nvPr>
        </p:nvPicPr>
        <p:blipFill>
          <a:blip r:embed="rId2"/>
          <a:srcRect t="2963" b="2963"/>
          <a:stretch/>
        </p:blipFill>
        <p:spPr>
          <a:xfrm>
            <a:off x="1671436" y="1382291"/>
            <a:ext cx="3827530" cy="3022257"/>
          </a:xfrm>
          <a:prstGeom prst="rect">
            <a:avLst/>
          </a:prstGeom>
        </p:spPr>
      </p:pic>
      <p:sp>
        <p:nvSpPr>
          <p:cNvPr id="5" name="CuadroTexto 4">
            <a:extLst>
              <a:ext uri="{FF2B5EF4-FFF2-40B4-BE49-F238E27FC236}">
                <a16:creationId xmlns:a16="http://schemas.microsoft.com/office/drawing/2014/main" id="{A40F748D-F338-DADC-554B-C50E4DE51F3E}"/>
              </a:ext>
            </a:extLst>
          </p:cNvPr>
          <p:cNvSpPr txBox="1"/>
          <p:nvPr/>
        </p:nvSpPr>
        <p:spPr>
          <a:xfrm>
            <a:off x="6375468" y="1480221"/>
            <a:ext cx="4359613" cy="646331"/>
          </a:xfrm>
          <a:prstGeom prst="rect">
            <a:avLst/>
          </a:prstGeom>
          <a:noFill/>
        </p:spPr>
        <p:txBody>
          <a:bodyPr wrap="square" rtlCol="0">
            <a:spAutoFit/>
          </a:bodyPr>
          <a:lstStyle/>
          <a:p>
            <a:r>
              <a:rPr lang="es-MX" dirty="0"/>
              <a:t>- </a:t>
            </a:r>
            <a:r>
              <a:rPr lang="es-CO" sz="1800" kern="0" dirty="0">
                <a:effectLst/>
                <a:latin typeface="Ancizar Sans Extrabold" panose="020B0602040300000003"/>
                <a:ea typeface="MS Mincho" panose="02020609040205080304" pitchFamily="49" charset="-128"/>
              </a:rPr>
              <a:t>Política de Atención Integral en Salud (PAIS) (2016)</a:t>
            </a:r>
            <a:endParaRPr lang="es-CO" dirty="0">
              <a:latin typeface="Ancizar Sans Extrabold" panose="020B0602040300000003"/>
            </a:endParaRPr>
          </a:p>
        </p:txBody>
      </p:sp>
      <p:sp>
        <p:nvSpPr>
          <p:cNvPr id="6" name="Flecha: hacia abajo 5">
            <a:extLst>
              <a:ext uri="{FF2B5EF4-FFF2-40B4-BE49-F238E27FC236}">
                <a16:creationId xmlns:a16="http://schemas.microsoft.com/office/drawing/2014/main" id="{7D18B762-5F35-E2DA-BE8E-A48198E568D8}"/>
              </a:ext>
            </a:extLst>
          </p:cNvPr>
          <p:cNvSpPr/>
          <p:nvPr/>
        </p:nvSpPr>
        <p:spPr>
          <a:xfrm>
            <a:off x="8268511" y="2247089"/>
            <a:ext cx="729574" cy="646331"/>
          </a:xfrm>
          <a:prstGeom prst="downArrow">
            <a:avLst/>
          </a:prstGeom>
          <a:solidFill>
            <a:srgbClr val="9A2C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8" name="CuadroTexto 7">
            <a:extLst>
              <a:ext uri="{FF2B5EF4-FFF2-40B4-BE49-F238E27FC236}">
                <a16:creationId xmlns:a16="http://schemas.microsoft.com/office/drawing/2014/main" id="{98624C66-4797-E16B-6164-B7B3D3682057}"/>
              </a:ext>
            </a:extLst>
          </p:cNvPr>
          <p:cNvSpPr txBox="1"/>
          <p:nvPr/>
        </p:nvSpPr>
        <p:spPr>
          <a:xfrm>
            <a:off x="5848756" y="2893420"/>
            <a:ext cx="6094378" cy="923330"/>
          </a:xfrm>
          <a:prstGeom prst="rect">
            <a:avLst/>
          </a:prstGeom>
          <a:noFill/>
        </p:spPr>
        <p:txBody>
          <a:bodyPr wrap="square">
            <a:spAutoFit/>
          </a:bodyPr>
          <a:lstStyle/>
          <a:p>
            <a:r>
              <a:rPr lang="es-CO" kern="0" dirty="0">
                <a:latin typeface="Times New Roman" panose="02020603050405020304" pitchFamily="18" charset="0"/>
                <a:ea typeface="MS Mincho" panose="02020609040205080304" pitchFamily="49" charset="-128"/>
              </a:rPr>
              <a:t>B</a:t>
            </a:r>
            <a:r>
              <a:rPr lang="es-CO" sz="1800" kern="0" dirty="0">
                <a:effectLst/>
                <a:latin typeface="Times New Roman" panose="02020603050405020304" pitchFamily="18" charset="0"/>
                <a:ea typeface="MS Mincho" panose="02020609040205080304" pitchFamily="49" charset="-128"/>
              </a:rPr>
              <a:t>usca identificar, cuantificar, analizar, monitorear e intervenir los riesgos que afectan a individuos, familias y comunidades, priorizando la atención primaria como eje central </a:t>
            </a:r>
            <a:endParaRPr lang="es-CO" dirty="0"/>
          </a:p>
        </p:txBody>
      </p:sp>
      <p:sp>
        <p:nvSpPr>
          <p:cNvPr id="9" name="CuadroTexto 8">
            <a:extLst>
              <a:ext uri="{FF2B5EF4-FFF2-40B4-BE49-F238E27FC236}">
                <a16:creationId xmlns:a16="http://schemas.microsoft.com/office/drawing/2014/main" id="{C2782272-0378-1B6B-AB1E-B8F285056B3E}"/>
              </a:ext>
            </a:extLst>
          </p:cNvPr>
          <p:cNvSpPr txBox="1"/>
          <p:nvPr/>
        </p:nvSpPr>
        <p:spPr>
          <a:xfrm>
            <a:off x="5603132" y="4231532"/>
            <a:ext cx="1624519" cy="923330"/>
          </a:xfrm>
          <a:prstGeom prst="rect">
            <a:avLst/>
          </a:prstGeom>
          <a:noFill/>
        </p:spPr>
        <p:txBody>
          <a:bodyPr wrap="square" rtlCol="0">
            <a:spAutoFit/>
          </a:bodyPr>
          <a:lstStyle/>
          <a:p>
            <a:r>
              <a:rPr lang="es-MX" dirty="0"/>
              <a:t>Atención Primaria en salud</a:t>
            </a:r>
            <a:endParaRPr lang="es-CO" dirty="0"/>
          </a:p>
        </p:txBody>
      </p:sp>
      <p:sp>
        <p:nvSpPr>
          <p:cNvPr id="10" name="CuadroTexto 9">
            <a:extLst>
              <a:ext uri="{FF2B5EF4-FFF2-40B4-BE49-F238E27FC236}">
                <a16:creationId xmlns:a16="http://schemas.microsoft.com/office/drawing/2014/main" id="{A0C71EA0-9536-C70A-CA89-47998C27EE62}"/>
              </a:ext>
            </a:extLst>
          </p:cNvPr>
          <p:cNvSpPr txBox="1"/>
          <p:nvPr/>
        </p:nvSpPr>
        <p:spPr>
          <a:xfrm>
            <a:off x="7395047" y="4231532"/>
            <a:ext cx="1624519" cy="646331"/>
          </a:xfrm>
          <a:prstGeom prst="rect">
            <a:avLst/>
          </a:prstGeom>
          <a:noFill/>
        </p:spPr>
        <p:txBody>
          <a:bodyPr wrap="square" rtlCol="0">
            <a:spAutoFit/>
          </a:bodyPr>
          <a:lstStyle/>
          <a:p>
            <a:r>
              <a:rPr lang="es-MX" dirty="0"/>
              <a:t>Gestión del riesgo en salud </a:t>
            </a:r>
            <a:endParaRPr lang="es-CO" dirty="0"/>
          </a:p>
        </p:txBody>
      </p:sp>
      <p:sp>
        <p:nvSpPr>
          <p:cNvPr id="11" name="CuadroTexto 10">
            <a:extLst>
              <a:ext uri="{FF2B5EF4-FFF2-40B4-BE49-F238E27FC236}">
                <a16:creationId xmlns:a16="http://schemas.microsoft.com/office/drawing/2014/main" id="{BC52CBB4-24F3-3B0E-1D2A-0584B513AF9F}"/>
              </a:ext>
            </a:extLst>
          </p:cNvPr>
          <p:cNvSpPr txBox="1"/>
          <p:nvPr/>
        </p:nvSpPr>
        <p:spPr>
          <a:xfrm>
            <a:off x="9110562" y="4231531"/>
            <a:ext cx="1624519" cy="923330"/>
          </a:xfrm>
          <a:prstGeom prst="rect">
            <a:avLst/>
          </a:prstGeom>
          <a:noFill/>
        </p:spPr>
        <p:txBody>
          <a:bodyPr wrap="square" rtlCol="0">
            <a:spAutoFit/>
          </a:bodyPr>
          <a:lstStyle/>
          <a:p>
            <a:r>
              <a:rPr lang="es-MX" dirty="0"/>
              <a:t>Promoción y mantenimiento de la salud </a:t>
            </a:r>
            <a:endParaRPr lang="es-CO" dirty="0"/>
          </a:p>
        </p:txBody>
      </p:sp>
      <p:pic>
        <p:nvPicPr>
          <p:cNvPr id="7" name="Imagen 6">
            <a:extLst>
              <a:ext uri="{FF2B5EF4-FFF2-40B4-BE49-F238E27FC236}">
                <a16:creationId xmlns:a16="http://schemas.microsoft.com/office/drawing/2014/main" id="{E6A89217-C73B-9CED-10C6-548331E7C29A}"/>
              </a:ext>
            </a:extLst>
          </p:cNvPr>
          <p:cNvPicPr>
            <a:picLocks noChangeAspect="1"/>
          </p:cNvPicPr>
          <p:nvPr/>
        </p:nvPicPr>
        <p:blipFill>
          <a:blip r:embed="rId3"/>
          <a:stretch>
            <a:fillRect/>
          </a:stretch>
        </p:blipFill>
        <p:spPr>
          <a:xfrm>
            <a:off x="539897" y="4444318"/>
            <a:ext cx="5083084" cy="1421085"/>
          </a:xfrm>
          <a:prstGeom prst="rect">
            <a:avLst/>
          </a:prstGeom>
        </p:spPr>
      </p:pic>
    </p:spTree>
    <p:extLst>
      <p:ext uri="{BB962C8B-B14F-4D97-AF65-F5344CB8AC3E}">
        <p14:creationId xmlns:p14="http://schemas.microsoft.com/office/powerpoint/2010/main" val="20986751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80EA26A-64FB-5A3D-6D9D-DCE57050DB35}"/>
              </a:ext>
            </a:extLst>
          </p:cNvPr>
          <p:cNvSpPr>
            <a:spLocks noGrp="1"/>
          </p:cNvSpPr>
          <p:nvPr>
            <p:ph type="title"/>
          </p:nvPr>
        </p:nvSpPr>
        <p:spPr/>
        <p:txBody>
          <a:bodyPr/>
          <a:lstStyle/>
          <a:p>
            <a:r>
              <a:rPr lang="es-MX" dirty="0">
                <a:solidFill>
                  <a:schemeClr val="accent5">
                    <a:lumMod val="75000"/>
                  </a:schemeClr>
                </a:solidFill>
                <a:latin typeface="Ancizar Sans Extrabold"/>
              </a:rPr>
              <a:t>Modelo de la salud en Bogotá 2024-2028</a:t>
            </a:r>
            <a:br>
              <a:rPr lang="es-MX" dirty="0">
                <a:solidFill>
                  <a:schemeClr val="accent5">
                    <a:lumMod val="75000"/>
                  </a:schemeClr>
                </a:solidFill>
                <a:latin typeface="Ancizar Sans Extrabold"/>
              </a:rPr>
            </a:br>
            <a:r>
              <a:rPr lang="es-MX" dirty="0">
                <a:solidFill>
                  <a:schemeClr val="accent5">
                    <a:lumMod val="75000"/>
                  </a:schemeClr>
                </a:solidFill>
                <a:latin typeface="Ancizar Sans Extrabold"/>
              </a:rPr>
              <a:t>“Bogotá camina segura”</a:t>
            </a:r>
            <a:endParaRPr lang="es-CO" dirty="0">
              <a:solidFill>
                <a:schemeClr val="accent5">
                  <a:lumMod val="75000"/>
                </a:schemeClr>
              </a:solidFill>
              <a:latin typeface="Ancizar Sans Extrabold"/>
            </a:endParaRPr>
          </a:p>
        </p:txBody>
      </p:sp>
      <p:sp>
        <p:nvSpPr>
          <p:cNvPr id="3" name="Marcador de contenido 2">
            <a:extLst>
              <a:ext uri="{FF2B5EF4-FFF2-40B4-BE49-F238E27FC236}">
                <a16:creationId xmlns:a16="http://schemas.microsoft.com/office/drawing/2014/main" id="{BB6F7E26-DF69-C868-8D00-0B8E40DBB5A7}"/>
              </a:ext>
            </a:extLst>
          </p:cNvPr>
          <p:cNvSpPr>
            <a:spLocks noGrp="1"/>
          </p:cNvSpPr>
          <p:nvPr>
            <p:ph idx="1"/>
          </p:nvPr>
        </p:nvSpPr>
        <p:spPr/>
        <p:txBody>
          <a:bodyPr>
            <a:normAutofit fontScale="92500"/>
          </a:bodyPr>
          <a:lstStyle/>
          <a:p>
            <a:pPr marL="0" indent="0">
              <a:buNone/>
            </a:pPr>
            <a:r>
              <a:rPr lang="es-MX" dirty="0">
                <a:latin typeface="Ancizar Sans"/>
              </a:rPr>
              <a:t>- Capacidades básicas en salud pública y la atención primaria desde una perspectiva de determinantes sociales</a:t>
            </a:r>
          </a:p>
          <a:p>
            <a:pPr>
              <a:buFontTx/>
              <a:buChar char="-"/>
            </a:pPr>
            <a:r>
              <a:rPr lang="es-MX" b="1" dirty="0"/>
              <a:t>Construir una red de prestación de servicios, buscando que el usuario en el momento de una contingencia en salud reciba asistencia médica oportuna asegurando mayor proximidad, respuestas integrales y resolutivas a las necesidades ciudadanas en materia de salud</a:t>
            </a:r>
          </a:p>
          <a:p>
            <a:pPr>
              <a:buFontTx/>
              <a:buChar char="-"/>
            </a:pPr>
            <a:r>
              <a:rPr lang="es-MX" dirty="0">
                <a:latin typeface="Ancizar Sans" panose="020B0602040300000003"/>
              </a:rPr>
              <a:t>Para el equilibro y la sostenibilidad de servicios en el modelo de ordenamiento del territorio en la “Ciudad de los 30 minutos”. El ordenamiento territorial incorpora un enfoque de cuidado, con el fin de lograr un territorio más solidario y cuidador, mediante la reducción de desequilibrios y desigualdades. </a:t>
            </a:r>
            <a:endParaRPr lang="es-MX" b="1" dirty="0">
              <a:latin typeface="Ancizar Sans" panose="020B0602040300000003"/>
            </a:endParaRPr>
          </a:p>
          <a:p>
            <a:endParaRPr lang="es-CO" dirty="0"/>
          </a:p>
        </p:txBody>
      </p:sp>
    </p:spTree>
    <p:extLst>
      <p:ext uri="{BB962C8B-B14F-4D97-AF65-F5344CB8AC3E}">
        <p14:creationId xmlns:p14="http://schemas.microsoft.com/office/powerpoint/2010/main" val="4086278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21C0F4FA-E5D4-32E4-4EDB-DD2FF23B0764}"/>
              </a:ext>
            </a:extLst>
          </p:cNvPr>
          <p:cNvSpPr>
            <a:spLocks noGrp="1"/>
          </p:cNvSpPr>
          <p:nvPr>
            <p:ph type="title"/>
          </p:nvPr>
        </p:nvSpPr>
        <p:spPr/>
        <p:txBody>
          <a:bodyPr/>
          <a:lstStyle/>
          <a:p>
            <a:endParaRPr lang="es-CO" dirty="0"/>
          </a:p>
        </p:txBody>
      </p:sp>
      <p:sp>
        <p:nvSpPr>
          <p:cNvPr id="6" name="Marcador de contenido 5">
            <a:extLst>
              <a:ext uri="{FF2B5EF4-FFF2-40B4-BE49-F238E27FC236}">
                <a16:creationId xmlns:a16="http://schemas.microsoft.com/office/drawing/2014/main" id="{DC277848-53E2-B441-01F3-5FEFCB690450}"/>
              </a:ext>
            </a:extLst>
          </p:cNvPr>
          <p:cNvSpPr>
            <a:spLocks noGrp="1"/>
          </p:cNvSpPr>
          <p:nvPr>
            <p:ph sz="half" idx="1"/>
          </p:nvPr>
        </p:nvSpPr>
        <p:spPr>
          <a:xfrm>
            <a:off x="838200" y="1825625"/>
            <a:ext cx="4288277" cy="4224979"/>
          </a:xfrm>
        </p:spPr>
        <p:txBody>
          <a:bodyPr/>
          <a:lstStyle/>
          <a:p>
            <a:r>
              <a:rPr lang="es-CO" sz="1800" dirty="0">
                <a:effectLst/>
                <a:latin typeface="Ancizar Sans"/>
                <a:ea typeface="Times New Roman" panose="02020603050405020304" pitchFamily="18" charset="0"/>
              </a:rPr>
              <a:t>Los datos espaciales pueden representarse de dos formas principales: como datos vectoriales o rasterizados. Los datos vectoriales se agrupan según su geometría en puntos, líneas o polígonos, mientras que los datos </a:t>
            </a:r>
            <a:r>
              <a:rPr lang="es-CO" sz="1800" dirty="0" err="1">
                <a:effectLst/>
                <a:latin typeface="Ancizar Sans"/>
                <a:ea typeface="Times New Roman" panose="02020603050405020304" pitchFamily="18" charset="0"/>
              </a:rPr>
              <a:t>raster</a:t>
            </a:r>
            <a:r>
              <a:rPr lang="es-CO" sz="1800" dirty="0">
                <a:effectLst/>
                <a:latin typeface="Ancizar Sans"/>
                <a:ea typeface="Times New Roman" panose="02020603050405020304" pitchFamily="18" charset="0"/>
              </a:rPr>
              <a:t> se estructuran como un conjunto de celdas o píxeles, utilizados para representar fenómenos continuos u objetos del mundo real (</a:t>
            </a:r>
            <a:r>
              <a:rPr lang="es-CO" sz="1800" dirty="0" err="1">
                <a:effectLst/>
                <a:latin typeface="Ancizar Sans"/>
                <a:ea typeface="Times New Roman" panose="02020603050405020304" pitchFamily="18" charset="0"/>
              </a:rPr>
              <a:t>Tenkanen</a:t>
            </a:r>
            <a:r>
              <a:rPr lang="es-CO" sz="1800" dirty="0">
                <a:effectLst/>
                <a:latin typeface="Ancizar Sans"/>
                <a:ea typeface="Times New Roman" panose="02020603050405020304" pitchFamily="18" charset="0"/>
              </a:rPr>
              <a:t> et al., 2020–2024).</a:t>
            </a:r>
          </a:p>
          <a:p>
            <a:endParaRPr lang="es-CO" dirty="0"/>
          </a:p>
        </p:txBody>
      </p:sp>
      <p:sp>
        <p:nvSpPr>
          <p:cNvPr id="7" name="Marcador de contenido 6">
            <a:extLst>
              <a:ext uri="{FF2B5EF4-FFF2-40B4-BE49-F238E27FC236}">
                <a16:creationId xmlns:a16="http://schemas.microsoft.com/office/drawing/2014/main" id="{2A26880A-3825-21DD-35F4-B2DBB321E003}"/>
              </a:ext>
            </a:extLst>
          </p:cNvPr>
          <p:cNvSpPr>
            <a:spLocks noGrp="1"/>
          </p:cNvSpPr>
          <p:nvPr>
            <p:ph sz="half" idx="2"/>
          </p:nvPr>
        </p:nvSpPr>
        <p:spPr/>
        <p:txBody>
          <a:bodyPr/>
          <a:lstStyle/>
          <a:p>
            <a:r>
              <a:rPr lang="es-CO" sz="1800" dirty="0">
                <a:effectLst/>
                <a:latin typeface="Ancizar Sans"/>
                <a:ea typeface="Aptos" panose="020B0004020202020204" pitchFamily="34" charset="0"/>
                <a:cs typeface="Times New Roman" panose="02020603050405020304" pitchFamily="18" charset="0"/>
              </a:rPr>
              <a:t>Los datos proporcionados por las entidades de salud generalmente se presentan en formatos alfanuméricos, almacenados en hojas de Excel. Para realizar un análisis espacial, es necesario transformar estos datos utilizando software o códigos específicos. </a:t>
            </a:r>
          </a:p>
          <a:p>
            <a:pPr marL="0" indent="0">
              <a:buNone/>
            </a:pPr>
            <a:endParaRPr lang="es-CO" dirty="0"/>
          </a:p>
        </p:txBody>
      </p:sp>
    </p:spTree>
    <p:extLst>
      <p:ext uri="{BB962C8B-B14F-4D97-AF65-F5344CB8AC3E}">
        <p14:creationId xmlns:p14="http://schemas.microsoft.com/office/powerpoint/2010/main" val="41530061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3102F88-5FB8-1257-4D30-41C4658FC5EB}"/>
              </a:ext>
            </a:extLst>
          </p:cNvPr>
          <p:cNvSpPr>
            <a:spLocks noGrp="1"/>
          </p:cNvSpPr>
          <p:nvPr>
            <p:ph type="title"/>
          </p:nvPr>
        </p:nvSpPr>
        <p:spPr/>
        <p:txBody>
          <a:bodyPr/>
          <a:lstStyle/>
          <a:p>
            <a:r>
              <a:rPr lang="es-MX" dirty="0">
                <a:latin typeface="Ancizar Sans Extrabold"/>
              </a:rPr>
              <a:t>Manual de nomenclatura de Bogotá</a:t>
            </a:r>
            <a:endParaRPr lang="es-CO" dirty="0">
              <a:latin typeface="Ancizar Sans Extrabold"/>
            </a:endParaRPr>
          </a:p>
        </p:txBody>
      </p:sp>
      <p:pic>
        <p:nvPicPr>
          <p:cNvPr id="5" name="Marcador de contenido 4">
            <a:extLst>
              <a:ext uri="{FF2B5EF4-FFF2-40B4-BE49-F238E27FC236}">
                <a16:creationId xmlns:a16="http://schemas.microsoft.com/office/drawing/2014/main" id="{F4B99DC8-7CC0-571D-FF1A-65B4820C737E}"/>
              </a:ext>
            </a:extLst>
          </p:cNvPr>
          <p:cNvPicPr>
            <a:picLocks noGrp="1" noChangeAspect="1"/>
          </p:cNvPicPr>
          <p:nvPr>
            <p:ph sz="half" idx="1"/>
          </p:nvPr>
        </p:nvPicPr>
        <p:blipFill rotWithShape="1">
          <a:blip r:embed="rId2"/>
          <a:srcRect t="9694"/>
          <a:stretch/>
        </p:blipFill>
        <p:spPr>
          <a:xfrm>
            <a:off x="1999844" y="1690688"/>
            <a:ext cx="8192311" cy="3603682"/>
          </a:xfrm>
          <a:prstGeom prst="rect">
            <a:avLst/>
          </a:prstGeom>
        </p:spPr>
      </p:pic>
    </p:spTree>
    <p:extLst>
      <p:ext uri="{BB962C8B-B14F-4D97-AF65-F5344CB8AC3E}">
        <p14:creationId xmlns:p14="http://schemas.microsoft.com/office/powerpoint/2010/main" val="42579589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4767959E-0AD7-EA65-AA78-82DBF0F618E1}"/>
              </a:ext>
            </a:extLst>
          </p:cNvPr>
          <p:cNvSpPr>
            <a:spLocks noGrp="1"/>
          </p:cNvSpPr>
          <p:nvPr>
            <p:ph type="title"/>
          </p:nvPr>
        </p:nvSpPr>
        <p:spPr/>
        <p:txBody>
          <a:bodyPr>
            <a:normAutofit/>
          </a:bodyPr>
          <a:lstStyle/>
          <a:p>
            <a:r>
              <a:rPr lang="es-MX" sz="6600" b="1" dirty="0">
                <a:latin typeface="Ancizar Sans Extrabold"/>
              </a:rPr>
              <a:t>Objetivo Principal</a:t>
            </a:r>
            <a:endParaRPr lang="es-CO" sz="6600" b="1" dirty="0">
              <a:latin typeface="Ancizar Sans Extrabold"/>
            </a:endParaRPr>
          </a:p>
        </p:txBody>
      </p:sp>
      <p:sp>
        <p:nvSpPr>
          <p:cNvPr id="6" name="Marcador de contenido 5">
            <a:extLst>
              <a:ext uri="{FF2B5EF4-FFF2-40B4-BE49-F238E27FC236}">
                <a16:creationId xmlns:a16="http://schemas.microsoft.com/office/drawing/2014/main" id="{6E0C753B-2C08-4BAA-63AA-AFE56D41CBC2}"/>
              </a:ext>
            </a:extLst>
          </p:cNvPr>
          <p:cNvSpPr>
            <a:spLocks noGrp="1"/>
          </p:cNvSpPr>
          <p:nvPr>
            <p:ph idx="1"/>
          </p:nvPr>
        </p:nvSpPr>
        <p:spPr/>
        <p:txBody>
          <a:bodyPr/>
          <a:lstStyle/>
          <a:p>
            <a:pPr marL="0" indent="0" algn="just">
              <a:buNone/>
            </a:pPr>
            <a:r>
              <a:rPr lang="es-CO" sz="3200" kern="0" dirty="0">
                <a:solidFill>
                  <a:srgbClr val="000000"/>
                </a:solidFill>
                <a:latin typeface="Ancizar Sans"/>
                <a:ea typeface="Times New Roman" panose="02020603050405020304" pitchFamily="18" charset="0"/>
                <a:cs typeface="Times New Roman" panose="02020603050405020304" pitchFamily="18" charset="0"/>
              </a:rPr>
              <a:t>D</a:t>
            </a:r>
            <a:r>
              <a:rPr lang="es-CO" sz="3200" kern="0" dirty="0">
                <a:solidFill>
                  <a:srgbClr val="000000"/>
                </a:solidFill>
                <a:effectLst/>
                <a:latin typeface="Ancizar Sans"/>
                <a:ea typeface="Times New Roman" panose="02020603050405020304" pitchFamily="18" charset="0"/>
                <a:cs typeface="Times New Roman" panose="02020603050405020304" pitchFamily="18" charset="0"/>
              </a:rPr>
              <a:t>esarrollar un algoritmo en Python, utilizando sus librerías especializadas, que permita realizar un análisis espacial de los usuarios asignados a la Subred Integrada de Servicios de Salud Sur. Este análisis tendrá como propósito visualizar, describir y detectar patrones en la ubicación de los usuarios asignados a dicha entidad en el marco del modelo territorial de salud de la ciudad de Bogotá</a:t>
            </a:r>
            <a:endParaRPr lang="es-CO" sz="3200" kern="100" dirty="0">
              <a:effectLst/>
              <a:latin typeface="Ancizar Sans"/>
              <a:ea typeface="Aptos" panose="020B0004020202020204" pitchFamily="34" charset="0"/>
              <a:cs typeface="Times New Roman" panose="02020603050405020304" pitchFamily="18" charset="0"/>
            </a:endParaRPr>
          </a:p>
          <a:p>
            <a:endParaRPr lang="es-CO" dirty="0"/>
          </a:p>
        </p:txBody>
      </p:sp>
    </p:spTree>
    <p:extLst>
      <p:ext uri="{BB962C8B-B14F-4D97-AF65-F5344CB8AC3E}">
        <p14:creationId xmlns:p14="http://schemas.microsoft.com/office/powerpoint/2010/main" val="2012212704"/>
      </p:ext>
    </p:extLst>
  </p:cSld>
  <p:clrMapOvr>
    <a:masterClrMapping/>
  </p:clrMapOvr>
</p:sld>
</file>

<file path=ppt/theme/theme1.xml><?xml version="1.0" encoding="utf-8"?>
<a:theme xmlns:a="http://schemas.openxmlformats.org/drawingml/2006/main" name="1_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9A2C8B"/>
        </a:solidFill>
        <a:ln>
          <a:noFill/>
        </a:ln>
      </a:spPr>
      <a:bodyPr rtlCol="0" anchor="ctr"/>
      <a:lstStyle>
        <a:defPPr algn="ctr">
          <a:defRPr dirty="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1799</TotalTime>
  <Words>1840</Words>
  <Application>Microsoft Office PowerPoint</Application>
  <PresentationFormat>Panorámica</PresentationFormat>
  <Paragraphs>82</Paragraphs>
  <Slides>23</Slides>
  <Notes>0</Notes>
  <HiddenSlides>0</HiddenSlides>
  <MMClips>0</MMClips>
  <ScaleCrop>false</ScaleCrop>
  <HeadingPairs>
    <vt:vector size="6" baseType="variant">
      <vt:variant>
        <vt:lpstr>Fuentes usadas</vt:lpstr>
      </vt:variant>
      <vt:variant>
        <vt:i4>8</vt:i4>
      </vt:variant>
      <vt:variant>
        <vt:lpstr>Tema</vt:lpstr>
      </vt:variant>
      <vt:variant>
        <vt:i4>1</vt:i4>
      </vt:variant>
      <vt:variant>
        <vt:lpstr>Títulos de diapositiva</vt:lpstr>
      </vt:variant>
      <vt:variant>
        <vt:i4>23</vt:i4>
      </vt:variant>
    </vt:vector>
  </HeadingPairs>
  <TitlesOfParts>
    <vt:vector size="32" baseType="lpstr">
      <vt:lpstr>Ancizar Sans</vt:lpstr>
      <vt:lpstr>Ancizar Sans Extrabold</vt:lpstr>
      <vt:lpstr>Ancizar Serif</vt:lpstr>
      <vt:lpstr>Aptos</vt:lpstr>
      <vt:lpstr>Arial</vt:lpstr>
      <vt:lpstr>Calibri</vt:lpstr>
      <vt:lpstr>Calibri Light</vt:lpstr>
      <vt:lpstr>Times New Roman</vt:lpstr>
      <vt:lpstr>1_Tema de Office</vt:lpstr>
      <vt:lpstr>Presentación de PowerPoint</vt:lpstr>
      <vt:lpstr>Presentación de PowerPoint</vt:lpstr>
      <vt:lpstr>Análisis espacial en salud  </vt:lpstr>
      <vt:lpstr>  </vt:lpstr>
      <vt:lpstr>Modelo APS en Salud Colombia – Bogotá</vt:lpstr>
      <vt:lpstr>Modelo de la salud en Bogotá 2024-2028 “Bogotá camina segura”</vt:lpstr>
      <vt:lpstr>Presentación de PowerPoint</vt:lpstr>
      <vt:lpstr>Manual de nomenclatura de Bogotá</vt:lpstr>
      <vt:lpstr>Objetivo Principal</vt:lpstr>
      <vt:lpstr>Presentación de PowerPoint</vt:lpstr>
      <vt:lpstr>Metodología</vt:lpstr>
      <vt:lpstr>Presentación de PowerPoint</vt:lpstr>
      <vt:lpstr>RESULTADOS </vt:lpstr>
      <vt:lpstr>Presentación de PowerPoint</vt:lpstr>
      <vt:lpstr>Presentación de PowerPoint</vt:lpstr>
      <vt:lpstr>Presentación de PowerPoint</vt:lpstr>
      <vt:lpstr>Presentación de PowerPoint</vt:lpstr>
      <vt:lpstr>Presentación de PowerPoint</vt:lpstr>
      <vt:lpstr>Presentación de PowerPoint</vt:lpstr>
      <vt:lpstr>Discusión </vt:lpstr>
      <vt:lpstr>Conclusiones </vt:lpstr>
      <vt:lpstr>Bibliografía consultada </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Billy Alexander Avila Sanchez</dc:creator>
  <cp:lastModifiedBy>Billy Alexander Avila Sanchez</cp:lastModifiedBy>
  <cp:revision>9</cp:revision>
  <dcterms:created xsi:type="dcterms:W3CDTF">2025-02-19T12:16:39Z</dcterms:created>
  <dcterms:modified xsi:type="dcterms:W3CDTF">2025-03-03T07:03:16Z</dcterms:modified>
</cp:coreProperties>
</file>

<file path=docProps/thumbnail.jpeg>
</file>